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</p:sldMasterIdLst>
  <p:notesMasterIdLst>
    <p:notesMasterId r:id="rId28"/>
  </p:notesMasterIdLst>
  <p:sldIdLst>
    <p:sldId id="366" r:id="rId2"/>
    <p:sldId id="359" r:id="rId3"/>
    <p:sldId id="369" r:id="rId4"/>
    <p:sldId id="370" r:id="rId5"/>
    <p:sldId id="371" r:id="rId6"/>
    <p:sldId id="368" r:id="rId7"/>
    <p:sldId id="367" r:id="rId8"/>
    <p:sldId id="365" r:id="rId9"/>
    <p:sldId id="363" r:id="rId10"/>
    <p:sldId id="403" r:id="rId11"/>
    <p:sldId id="397" r:id="rId12"/>
    <p:sldId id="364" r:id="rId13"/>
    <p:sldId id="378" r:id="rId14"/>
    <p:sldId id="401" r:id="rId15"/>
    <p:sldId id="402" r:id="rId16"/>
    <p:sldId id="398" r:id="rId17"/>
    <p:sldId id="400" r:id="rId18"/>
    <p:sldId id="383" r:id="rId19"/>
    <p:sldId id="381" r:id="rId20"/>
    <p:sldId id="404" r:id="rId21"/>
    <p:sldId id="405" r:id="rId22"/>
    <p:sldId id="406" r:id="rId23"/>
    <p:sldId id="407" r:id="rId24"/>
    <p:sldId id="408" r:id="rId25"/>
    <p:sldId id="409" r:id="rId26"/>
    <p:sldId id="410" r:id="rId27"/>
  </p:sldIdLst>
  <p:sldSz cx="9144000" cy="6858000" type="screen4x3"/>
  <p:notesSz cx="6858000" cy="9144000"/>
  <p:defaultTextStyle>
    <a:defPPr>
      <a:defRPr lang="nl-NL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DCD3C4"/>
    <a:srgbClr val="FF00FF"/>
    <a:srgbClr val="33CC33"/>
    <a:srgbClr val="ED00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462" autoAdjust="0"/>
  </p:normalViewPr>
  <p:slideViewPr>
    <p:cSldViewPr snapToGrid="0" snapToObjects="1">
      <p:cViewPr varScale="1">
        <p:scale>
          <a:sx n="59" d="100"/>
          <a:sy n="59" d="100"/>
        </p:scale>
        <p:origin x="796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11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53" d="100"/>
          <a:sy n="153" d="100"/>
        </p:scale>
        <p:origin x="-4816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CLUSTER02_GRP01_SERVER\GRP01\Staff\gmw\Mentorprojekt\Data\Eindrapportage\mentee\FINAL%20DATA%20BESTAND\longitudinale%20effecten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Age mentees</a:t>
            </a:r>
          </a:p>
        </c:rich>
      </c:tx>
      <c:layout>
        <c:manualLayout>
          <c:xMode val="edge"/>
          <c:yMode val="edge"/>
          <c:x val="0.28152777777777799"/>
          <c:y val="3.2407407407407399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percentage</c:v>
                </c:pt>
              </c:strCache>
            </c:strRef>
          </c:tx>
          <c:invertIfNegative val="0"/>
          <c:cat>
            <c:strRef>
              <c:f>Sheet1!$A$3:$A$25</c:f>
              <c:strCache>
                <c:ptCount val="23"/>
                <c:pt idx="0">
                  <c:v>11</c:v>
                </c:pt>
                <c:pt idx="1">
                  <c:v>12</c:v>
                </c:pt>
                <c:pt idx="2">
                  <c:v>13</c:v>
                </c:pt>
                <c:pt idx="3">
                  <c:v>14</c:v>
                </c:pt>
                <c:pt idx="4">
                  <c:v>15</c:v>
                </c:pt>
                <c:pt idx="5">
                  <c:v>16</c:v>
                </c:pt>
                <c:pt idx="6">
                  <c:v>17</c:v>
                </c:pt>
                <c:pt idx="7">
                  <c:v>18</c:v>
                </c:pt>
                <c:pt idx="8">
                  <c:v>19</c:v>
                </c:pt>
                <c:pt idx="9">
                  <c:v>20</c:v>
                </c:pt>
                <c:pt idx="10">
                  <c:v>21</c:v>
                </c:pt>
                <c:pt idx="11">
                  <c:v>22</c:v>
                </c:pt>
                <c:pt idx="12">
                  <c:v>23</c:v>
                </c:pt>
                <c:pt idx="13">
                  <c:v>24</c:v>
                </c:pt>
                <c:pt idx="14">
                  <c:v>25</c:v>
                </c:pt>
                <c:pt idx="15">
                  <c:v>26</c:v>
                </c:pt>
                <c:pt idx="16">
                  <c:v>27</c:v>
                </c:pt>
                <c:pt idx="17">
                  <c:v>28</c:v>
                </c:pt>
                <c:pt idx="18">
                  <c:v>29</c:v>
                </c:pt>
                <c:pt idx="19">
                  <c:v>30</c:v>
                </c:pt>
                <c:pt idx="20">
                  <c:v>34</c:v>
                </c:pt>
                <c:pt idx="21">
                  <c:v>36</c:v>
                </c:pt>
                <c:pt idx="22">
                  <c:v>43</c:v>
                </c:pt>
              </c:strCache>
            </c:strRef>
          </c:cat>
          <c:val>
            <c:numRef>
              <c:f>Sheet1!$B$3:$B$25</c:f>
              <c:numCache>
                <c:formatCode>####.0</c:formatCode>
                <c:ptCount val="23"/>
                <c:pt idx="0">
                  <c:v>0.61823802163833097</c:v>
                </c:pt>
                <c:pt idx="1">
                  <c:v>8.1916537867078549</c:v>
                </c:pt>
                <c:pt idx="2">
                  <c:v>11.437403400309121</c:v>
                </c:pt>
                <c:pt idx="3">
                  <c:v>9.5826893353941305</c:v>
                </c:pt>
                <c:pt idx="4">
                  <c:v>11.74652241112828</c:v>
                </c:pt>
                <c:pt idx="5">
                  <c:v>10.8191653786708</c:v>
                </c:pt>
                <c:pt idx="6">
                  <c:v>11.901081916537869</c:v>
                </c:pt>
                <c:pt idx="7">
                  <c:v>9.7372488408036979</c:v>
                </c:pt>
                <c:pt idx="8">
                  <c:v>7.2642967542503873</c:v>
                </c:pt>
                <c:pt idx="9">
                  <c:v>4.945904173106646</c:v>
                </c:pt>
                <c:pt idx="10">
                  <c:v>2.7820710973724898</c:v>
                </c:pt>
                <c:pt idx="11">
                  <c:v>3.245749613601236</c:v>
                </c:pt>
                <c:pt idx="12">
                  <c:v>2.31839258114374</c:v>
                </c:pt>
                <c:pt idx="13">
                  <c:v>1.7001545595054099</c:v>
                </c:pt>
                <c:pt idx="14">
                  <c:v>1.081916537867079</c:v>
                </c:pt>
                <c:pt idx="15">
                  <c:v>0.77279752704791305</c:v>
                </c:pt>
                <c:pt idx="16">
                  <c:v>0.61823802163833097</c:v>
                </c:pt>
                <c:pt idx="17">
                  <c:v>0.30911901081916499</c:v>
                </c:pt>
                <c:pt idx="18">
                  <c:v>0.15455950540958299</c:v>
                </c:pt>
                <c:pt idx="19">
                  <c:v>0.15455950540958299</c:v>
                </c:pt>
                <c:pt idx="20">
                  <c:v>0.15455950540958299</c:v>
                </c:pt>
                <c:pt idx="21">
                  <c:v>0.30911901081916499</c:v>
                </c:pt>
                <c:pt idx="22">
                  <c:v>0.15455950540958299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FD-452C-9FD1-354032905A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8429952"/>
        <c:axId val="98493184"/>
      </c:barChart>
      <c:catAx>
        <c:axId val="984299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98493184"/>
        <c:crosses val="autoZero"/>
        <c:auto val="1"/>
        <c:lblAlgn val="ctr"/>
        <c:lblOffset val="100"/>
        <c:noMultiLvlLbl val="0"/>
      </c:catAx>
      <c:valAx>
        <c:axId val="98493184"/>
        <c:scaling>
          <c:orientation val="minMax"/>
        </c:scaling>
        <c:delete val="0"/>
        <c:axPos val="l"/>
        <c:majorGridlines/>
        <c:numFmt formatCode="####.0" sourceLinked="1"/>
        <c:majorTickMark val="out"/>
        <c:minorTickMark val="none"/>
        <c:tickLblPos val="nextTo"/>
        <c:crossAx val="98429952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Sheet1!$B$6</c:f>
              <c:strCache>
                <c:ptCount val="1"/>
                <c:pt idx="0">
                  <c:v>begin</c:v>
                </c:pt>
              </c:strCache>
            </c:strRef>
          </c:tx>
          <c:invertIfNegative val="0"/>
          <c:cat>
            <c:strRef>
              <c:f>Sheet1!$A$7:$A$8</c:f>
              <c:strCache>
                <c:ptCount val="2"/>
                <c:pt idx="0">
                  <c:v>sociale vaardigheden</c:v>
                </c:pt>
                <c:pt idx="1">
                  <c:v>cognitieve vaardigheden</c:v>
                </c:pt>
              </c:strCache>
            </c:strRef>
          </c:cat>
          <c:val>
            <c:numRef>
              <c:f>Sheet1!$B$7:$B$8</c:f>
              <c:numCache>
                <c:formatCode>General</c:formatCode>
                <c:ptCount val="2"/>
                <c:pt idx="0">
                  <c:v>3.44</c:v>
                </c:pt>
                <c:pt idx="1">
                  <c:v>3.65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49-4E2C-A86A-B522A80A20C6}"/>
            </c:ext>
          </c:extLst>
        </c:ser>
        <c:ser>
          <c:idx val="1"/>
          <c:order val="1"/>
          <c:tx>
            <c:strRef>
              <c:f>Sheet1!$C$6</c:f>
              <c:strCache>
                <c:ptCount val="1"/>
                <c:pt idx="0">
                  <c:v>eind</c:v>
                </c:pt>
              </c:strCache>
            </c:strRef>
          </c:tx>
          <c:invertIfNegative val="0"/>
          <c:cat>
            <c:strRef>
              <c:f>Sheet1!$A$7:$A$8</c:f>
              <c:strCache>
                <c:ptCount val="2"/>
                <c:pt idx="0">
                  <c:v>sociale vaardigheden</c:v>
                </c:pt>
                <c:pt idx="1">
                  <c:v>cognitieve vaardigheden</c:v>
                </c:pt>
              </c:strCache>
            </c:strRef>
          </c:cat>
          <c:val>
            <c:numRef>
              <c:f>Sheet1!$C$7:$C$8</c:f>
              <c:numCache>
                <c:formatCode>General</c:formatCode>
                <c:ptCount val="2"/>
                <c:pt idx="0">
                  <c:v>3.64</c:v>
                </c:pt>
                <c:pt idx="1">
                  <c:v>3.79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349-4E2C-A86A-B522A80A20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8636544"/>
        <c:axId val="98638080"/>
      </c:barChart>
      <c:catAx>
        <c:axId val="986365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98638080"/>
        <c:crosses val="autoZero"/>
        <c:auto val="1"/>
        <c:lblAlgn val="ctr"/>
        <c:lblOffset val="100"/>
        <c:noMultiLvlLbl val="0"/>
      </c:catAx>
      <c:valAx>
        <c:axId val="98638080"/>
        <c:scaling>
          <c:orientation val="minMax"/>
          <c:max val="4"/>
          <c:min val="3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8636544"/>
        <c:crosses val="autoZero"/>
        <c:crossBetween val="between"/>
        <c:majorUnit val="0.2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76D004F-7377-40E0-B579-FE1BDAA50861}" type="datetimeFigureOut">
              <a:rPr lang="nl-NL"/>
              <a:pPr>
                <a:defRPr/>
              </a:pPr>
              <a:t>15-3-2018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noProof="0"/>
              <a:t>Klik om de tekststijl van het model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36AFF19-370C-4D22-A28C-FC6CDB604E4E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49201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7412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A994B8-BD5E-481E-A4D7-EE7DDCACF340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37826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7412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A994B8-BD5E-481E-A4D7-EE7DDCACF340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12617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7412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A994B8-BD5E-481E-A4D7-EE7DDCACF340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12617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7412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A994B8-BD5E-481E-A4D7-EE7DDCACF340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60654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7412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A994B8-BD5E-481E-A4D7-EE7DDCACF340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73948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7412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A994B8-BD5E-481E-A4D7-EE7DDCACF340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12617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7412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A994B8-BD5E-481E-A4D7-EE7DDCACF340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12617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7412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A994B8-BD5E-481E-A4D7-EE7DDCACF340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12617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7412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A994B8-BD5E-481E-A4D7-EE7DDCACF340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12617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7412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A994B8-BD5E-481E-A4D7-EE7DDCACF340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40323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7412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A994B8-BD5E-481E-A4D7-EE7DDCACF340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2521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7412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A994B8-BD5E-481E-A4D7-EE7DDCACF340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24834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7412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A994B8-BD5E-481E-A4D7-EE7DDCACF340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96891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7412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A994B8-BD5E-481E-A4D7-EE7DDCACF340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39235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7412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A994B8-BD5E-481E-A4D7-EE7DDCACF340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4514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7412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A994B8-BD5E-481E-A4D7-EE7DDCACF340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36422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7412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A994B8-BD5E-481E-A4D7-EE7DDCACF340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60730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7412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A994B8-BD5E-481E-A4D7-EE7DDCACF340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9323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7412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A994B8-BD5E-481E-A4D7-EE7DDCACF340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1261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FC92D-55D5-4BD5-A445-F5AB03182DE2}" type="datetimeFigureOut">
              <a:rPr lang="nl-NL"/>
              <a:pPr>
                <a:defRPr/>
              </a:pPr>
              <a:t>15-3-2018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84547-E9F7-41B0-8A79-B8F1C38933CE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B3CAC-D6CB-4826-BAFF-228AA86840F7}" type="datetimeFigureOut">
              <a:rPr lang="nl-NL"/>
              <a:pPr>
                <a:defRPr/>
              </a:pPr>
              <a:t>15-3-2018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A9598-DF9D-479D-8EE1-FE3C88C182A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57178-3D3A-4545-B422-FE024E328589}" type="datetimeFigureOut">
              <a:rPr lang="nl-NL"/>
              <a:pPr>
                <a:defRPr/>
              </a:pPr>
              <a:t>15-3-2018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7965F-6D54-4267-93AB-F2A3912011F8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D0D13-7B75-4620-8EED-6EB7CC875D56}" type="datetimeFigureOut">
              <a:rPr lang="nl-NL"/>
              <a:pPr>
                <a:defRPr/>
              </a:pPr>
              <a:t>15-3-2018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398ACC-DFFA-4601-AC03-08A8270FEB51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2FC8C5-8CC5-45D5-BDE2-280399456983}" type="datetimeFigureOut">
              <a:rPr lang="nl-NL"/>
              <a:pPr>
                <a:defRPr/>
              </a:pPr>
              <a:t>15-3-2018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C955B-32CE-4431-BF86-D542CB155DE1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99D78-516C-4415-81F5-58F396F05529}" type="datetimeFigureOut">
              <a:rPr lang="nl-NL"/>
              <a:pPr>
                <a:defRPr/>
              </a:pPr>
              <a:t>15-3-2018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81DE4-D66D-40E7-A6D6-44ABC3F6B2B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F6E9C-CD80-4702-BEB6-1080BA5B53C1}" type="datetimeFigureOut">
              <a:rPr lang="nl-NL"/>
              <a:pPr>
                <a:defRPr/>
              </a:pPr>
              <a:t>15-3-2018</a:t>
            </a:fld>
            <a:endParaRPr lang="nl-NL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A0C36-3408-4836-A8DE-68A1CC14791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82CB2-468E-45D1-9F3F-8F05FE2B40B4}" type="datetimeFigureOut">
              <a:rPr lang="nl-NL"/>
              <a:pPr>
                <a:defRPr/>
              </a:pPr>
              <a:t>15-3-2018</a:t>
            </a:fld>
            <a:endParaRPr lang="nl-NL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704D3-9235-400E-BB72-C78E2C09260A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25F409-D9FE-46DD-8BF7-E18B0705985B}" type="datetimeFigureOut">
              <a:rPr lang="nl-NL"/>
              <a:pPr>
                <a:defRPr/>
              </a:pPr>
              <a:t>15-3-2018</a:t>
            </a:fld>
            <a:endParaRPr lang="nl-NL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11CBD-1CC2-4C4A-B114-ADA855C8298E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CBBF2-5BB1-49F2-BBCE-9B244629DD62}" type="datetimeFigureOut">
              <a:rPr lang="nl-NL"/>
              <a:pPr>
                <a:defRPr/>
              </a:pPr>
              <a:t>15-3-2018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08CD4-A0C3-4910-84F2-966B1DA9E3F9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741DD-88C2-40F2-950E-2027FD680965}" type="datetimeFigureOut">
              <a:rPr lang="nl-NL"/>
              <a:pPr>
                <a:defRPr/>
              </a:pPr>
              <a:t>15-3-2018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44602-7D38-4E16-9702-94BEDA70F952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Titelstijl van model bewerken</a:t>
            </a:r>
          </a:p>
        </p:txBody>
      </p:sp>
      <p:sp>
        <p:nvSpPr>
          <p:cNvPr id="1027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E85697B-ACCF-48CB-A8F8-6979C89DB440}" type="datetimeFigureOut">
              <a:rPr lang="nl-NL"/>
              <a:pPr>
                <a:defRPr/>
              </a:pPr>
              <a:t>15-3-2018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642E6C7-3FE4-41C2-9C55-7F31BCBA9CF8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frm=1&amp;source=images&amp;cd=&amp;cad=rja&amp;docid=FQ8m6s3KeNGH_M&amp;tbnid=hoFGEr3IBKJ4-M:&amp;ved=0CAUQjRw&amp;url=http://www.ict4depression.eu/partners/vu-university-amsterdam/&amp;ei=dnVeUZKnO8SptAbmuoHIBw&amp;bvm=bv.44770516,d.Yms&amp;psig=AFQjCNFeiM-w45ZipoO7NaXRUC5buFz_GQ&amp;ust=136523134312360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/url?sa=i&amp;rct=j&amp;q=&amp;esrc=s&amp;frm=1&amp;source=images&amp;cd=&amp;cad=rja&amp;docid=FQ8m6s3KeNGH_M&amp;tbnid=hoFGEr3IBKJ4-M:&amp;ved=0CAUQjRw&amp;url=http://www.ict4depression.eu/partners/vu-university-amsterdam/&amp;ei=dnVeUZKnO8SptAbmuoHIBw&amp;bvm=bv.44770516,d.Yms&amp;psig=AFQjCNFeiM-w45ZipoO7NaXRUC5buFz_GQ&amp;ust=1365231343123604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457200" y="1724001"/>
            <a:ext cx="8229600" cy="4525962"/>
          </a:xfrm>
        </p:spPr>
        <p:txBody>
          <a:bodyPr/>
          <a:lstStyle/>
          <a:p>
            <a:pPr eaLnBrk="1" hangingPunct="1"/>
            <a:endParaRPr lang="nl-NL" baseline="30000">
              <a:latin typeface="Helvetica" pitchFamily="34" charset="0"/>
              <a:cs typeface="Helvetica" pitchFamily="34" charset="0"/>
            </a:endParaRPr>
          </a:p>
          <a:p>
            <a:pPr eaLnBrk="1" hangingPunct="1"/>
            <a:endParaRPr lang="nl-NL"/>
          </a:p>
        </p:txBody>
      </p:sp>
      <p:cxnSp>
        <p:nvCxnSpPr>
          <p:cNvPr id="6" name="Rechte verbindingslijn 5"/>
          <p:cNvCxnSpPr/>
          <p:nvPr/>
        </p:nvCxnSpPr>
        <p:spPr>
          <a:xfrm>
            <a:off x="0" y="1108075"/>
            <a:ext cx="9144000" cy="0"/>
          </a:xfrm>
          <a:prstGeom prst="line">
            <a:avLst/>
          </a:prstGeom>
          <a:ln w="57150" cmpd="sng">
            <a:solidFill>
              <a:srgbClr val="ED004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12" descr="http://www.cs.vu.nl/~mhoogen/temp_images/VU.pn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6487" y="114242"/>
            <a:ext cx="1546225" cy="91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6"/>
          <p:cNvSpPr txBox="1">
            <a:spLocks/>
          </p:cNvSpPr>
          <p:nvPr/>
        </p:nvSpPr>
        <p:spPr>
          <a:xfrm>
            <a:off x="-1" y="42626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50126" y="2218183"/>
            <a:ext cx="8852586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800" dirty="0" err="1"/>
              <a:t>Mentoring</a:t>
            </a:r>
            <a:r>
              <a:rPr lang="nl-NL" sz="4800" dirty="0"/>
              <a:t> of </a:t>
            </a:r>
            <a:r>
              <a:rPr lang="nl-NL" sz="4800" dirty="0" err="1"/>
              <a:t>children</a:t>
            </a:r>
            <a:r>
              <a:rPr lang="nl-NL" sz="4800" dirty="0"/>
              <a:t> of </a:t>
            </a:r>
            <a:r>
              <a:rPr lang="nl-NL" sz="4800" dirty="0" err="1"/>
              <a:t>immigrants</a:t>
            </a:r>
            <a:r>
              <a:rPr lang="nl-NL" sz="4800" dirty="0"/>
              <a:t> </a:t>
            </a:r>
            <a:r>
              <a:rPr lang="nl-NL" sz="4800" dirty="0" err="1"/>
              <a:t>and</a:t>
            </a:r>
            <a:r>
              <a:rPr lang="nl-NL" sz="4800" dirty="0"/>
              <a:t> </a:t>
            </a:r>
            <a:r>
              <a:rPr lang="nl-NL" sz="4800" dirty="0" err="1"/>
              <a:t>refugee</a:t>
            </a:r>
            <a:r>
              <a:rPr lang="nl-NL" sz="4800" dirty="0"/>
              <a:t> </a:t>
            </a:r>
            <a:r>
              <a:rPr lang="nl-NL" sz="4800" dirty="0" err="1"/>
              <a:t>children</a:t>
            </a:r>
            <a:endParaRPr lang="nl-NL" sz="4800" dirty="0"/>
          </a:p>
          <a:p>
            <a:pPr algn="ctr"/>
            <a:r>
              <a:rPr lang="nl-NL" sz="4800" dirty="0"/>
              <a:t> </a:t>
            </a:r>
          </a:p>
          <a:p>
            <a:pPr algn="ctr"/>
            <a:r>
              <a:rPr lang="nl-NL" sz="3600" i="1" dirty="0"/>
              <a:t>Prof. Maurice Crul</a:t>
            </a: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1153126834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457200" y="1724001"/>
            <a:ext cx="8229600" cy="4525962"/>
          </a:xfrm>
        </p:spPr>
        <p:txBody>
          <a:bodyPr/>
          <a:lstStyle/>
          <a:p>
            <a:pPr eaLnBrk="1" hangingPunct="1"/>
            <a:endParaRPr lang="nl-NL" baseline="30000">
              <a:latin typeface="Helvetica" pitchFamily="34" charset="0"/>
              <a:cs typeface="Helvetica" pitchFamily="34" charset="0"/>
            </a:endParaRPr>
          </a:p>
          <a:p>
            <a:pPr eaLnBrk="1" hangingPunct="1"/>
            <a:endParaRPr lang="nl-NL"/>
          </a:p>
        </p:txBody>
      </p:sp>
      <p:cxnSp>
        <p:nvCxnSpPr>
          <p:cNvPr id="6" name="Rechte verbindingslijn 5"/>
          <p:cNvCxnSpPr/>
          <p:nvPr/>
        </p:nvCxnSpPr>
        <p:spPr>
          <a:xfrm>
            <a:off x="0" y="1227818"/>
            <a:ext cx="9144000" cy="0"/>
          </a:xfrm>
          <a:prstGeom prst="line">
            <a:avLst/>
          </a:prstGeom>
          <a:ln w="57150" cmpd="sng">
            <a:solidFill>
              <a:srgbClr val="ED004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6"/>
          <p:cNvSpPr txBox="1">
            <a:spLocks/>
          </p:cNvSpPr>
          <p:nvPr/>
        </p:nvSpPr>
        <p:spPr>
          <a:xfrm>
            <a:off x="-354844" y="-115946"/>
            <a:ext cx="9428199" cy="1143000"/>
          </a:xfrm>
          <a:prstGeom prst="rect">
            <a:avLst/>
          </a:prstGeom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4000" dirty="0"/>
              <a:t>National Mentor Program Royal Orange Foundation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0644" y="1571852"/>
            <a:ext cx="9002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charset="0"/>
              <a:buChar char="•"/>
            </a:pPr>
            <a:r>
              <a:rPr lang="en-US" sz="3600" dirty="0"/>
              <a:t>Project Evaluation: 816 Mentees  </a:t>
            </a:r>
          </a:p>
        </p:txBody>
      </p:sp>
      <p:graphicFrame>
        <p:nvGraphicFramePr>
          <p:cNvPr id="10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0034735"/>
              </p:ext>
            </p:extLst>
          </p:nvPr>
        </p:nvGraphicFramePr>
        <p:xfrm>
          <a:off x="670955" y="2533686"/>
          <a:ext cx="7926780" cy="3867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51722634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457200" y="1791412"/>
            <a:ext cx="8229600" cy="4525962"/>
          </a:xfrm>
        </p:spPr>
        <p:txBody>
          <a:bodyPr/>
          <a:lstStyle/>
          <a:p>
            <a:pPr eaLnBrk="1" hangingPunct="1"/>
            <a:endParaRPr lang="nl-NL" baseline="30000">
              <a:latin typeface="Helvetica" pitchFamily="34" charset="0"/>
              <a:cs typeface="Helvetica" pitchFamily="34" charset="0"/>
            </a:endParaRPr>
          </a:p>
          <a:p>
            <a:pPr eaLnBrk="1" hangingPunct="1"/>
            <a:endParaRPr lang="nl-NL"/>
          </a:p>
        </p:txBody>
      </p:sp>
      <p:cxnSp>
        <p:nvCxnSpPr>
          <p:cNvPr id="6" name="Rechte verbindingslijn 5"/>
          <p:cNvCxnSpPr/>
          <p:nvPr/>
        </p:nvCxnSpPr>
        <p:spPr>
          <a:xfrm>
            <a:off x="0" y="1108075"/>
            <a:ext cx="9144000" cy="0"/>
          </a:xfrm>
          <a:prstGeom prst="line">
            <a:avLst/>
          </a:prstGeom>
          <a:ln w="57150" cmpd="sng">
            <a:solidFill>
              <a:srgbClr val="ED004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6"/>
          <p:cNvSpPr txBox="1">
            <a:spLocks/>
          </p:cNvSpPr>
          <p:nvPr/>
        </p:nvSpPr>
        <p:spPr>
          <a:xfrm>
            <a:off x="-354843" y="-115946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4000" dirty="0"/>
              <a:t>National Mentor Program Royal Orange Foundation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0644" y="1574869"/>
            <a:ext cx="9002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charset="0"/>
              <a:buChar char="•"/>
            </a:pPr>
            <a:r>
              <a:rPr lang="en-US" sz="3600" dirty="0"/>
              <a:t>Project Evaluation: 816 mentees  </a:t>
            </a:r>
          </a:p>
        </p:txBody>
      </p:sp>
      <p:graphicFrame>
        <p:nvGraphicFramePr>
          <p:cNvPr id="7" name="Tabel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1025844"/>
              </p:ext>
            </p:extLst>
          </p:nvPr>
        </p:nvGraphicFramePr>
        <p:xfrm>
          <a:off x="167425" y="2382593"/>
          <a:ext cx="8667482" cy="40242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29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265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1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480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  <a:latin typeface="+mn-lt"/>
                        </a:rPr>
                        <a:t> </a:t>
                      </a:r>
                      <a:endParaRPr lang="nl-NL" sz="20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  <a:latin typeface="+mn-lt"/>
                        </a:rPr>
                        <a:t>Percentage</a:t>
                      </a:r>
                      <a:endParaRPr lang="nl-NL" sz="20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83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  <a:latin typeface="+mn-lt"/>
                        </a:rPr>
                        <a:t>Successful matches</a:t>
                      </a:r>
                      <a:endParaRPr lang="nl-NL" sz="20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  <a:latin typeface="+mn-lt"/>
                        </a:rPr>
                        <a:t> </a:t>
                      </a:r>
                      <a:endParaRPr lang="nl-NL" sz="20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  <a:latin typeface="+mn-lt"/>
                        </a:rPr>
                        <a:t>71%</a:t>
                      </a:r>
                      <a:endParaRPr lang="nl-NL" sz="20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1413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  <a:latin typeface="+mn-lt"/>
                          <a:ea typeface="SimSun"/>
                        </a:rPr>
                        <a:t>Drop</a:t>
                      </a:r>
                      <a:r>
                        <a:rPr lang="nl-NL" sz="2000" baseline="0" dirty="0">
                          <a:effectLst/>
                          <a:latin typeface="+mn-lt"/>
                          <a:ea typeface="SimSun"/>
                        </a:rPr>
                        <a:t> out</a:t>
                      </a:r>
                      <a:endParaRPr lang="nl-NL" sz="20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  <a:latin typeface="+mn-lt"/>
                        </a:rPr>
                        <a:t>29%</a:t>
                      </a:r>
                      <a:endParaRPr lang="nl-NL" sz="20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14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  <a:latin typeface="+mn-lt"/>
                        </a:rPr>
                        <a:t>Reasons</a:t>
                      </a:r>
                      <a:r>
                        <a:rPr lang="nl-NL" sz="2000" baseline="0" dirty="0">
                          <a:effectLst/>
                          <a:latin typeface="+mn-lt"/>
                        </a:rPr>
                        <a:t> for  drop out</a:t>
                      </a:r>
                      <a:endParaRPr lang="nl-NL" sz="20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  <a:latin typeface="+mn-lt"/>
                        </a:rPr>
                        <a:t>Motivation Mentee </a:t>
                      </a:r>
                      <a:endParaRPr lang="nl-NL" sz="20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  <a:latin typeface="+mn-lt"/>
                        </a:rPr>
                        <a:t>8%</a:t>
                      </a:r>
                      <a:endParaRPr lang="nl-NL" sz="20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nl-NL" sz="20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  <a:latin typeface="+mn-lt"/>
                        </a:rPr>
                        <a:t>Mentor too many problems</a:t>
                      </a:r>
                      <a:endParaRPr lang="nl-NL" sz="20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  <a:latin typeface="+mn-lt"/>
                          <a:ea typeface="SimSun"/>
                        </a:rPr>
                        <a:t>9%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1413">
                <a:tc>
                  <a:txBody>
                    <a:bodyPr/>
                    <a:lstStyle/>
                    <a:p>
                      <a:endParaRPr lang="nl-NL" sz="200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  <a:latin typeface="+mn-lt"/>
                        </a:rPr>
                        <a:t>Moved / other school/ sickness</a:t>
                      </a:r>
                      <a:endParaRPr lang="nl-NL" sz="20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  <a:latin typeface="+mn-lt"/>
                        </a:rPr>
                        <a:t>7%</a:t>
                      </a:r>
                      <a:endParaRPr lang="nl-NL" sz="20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1413">
                <a:tc>
                  <a:txBody>
                    <a:bodyPr/>
                    <a:lstStyle/>
                    <a:p>
                      <a:endParaRPr lang="nl-NL" sz="200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  <a:latin typeface="+mn-lt"/>
                          <a:ea typeface="SimSun"/>
                        </a:rPr>
                        <a:t>No</a:t>
                      </a:r>
                      <a:r>
                        <a:rPr lang="nl-NL" sz="2000" baseline="0" dirty="0">
                          <a:effectLst/>
                          <a:latin typeface="+mn-lt"/>
                          <a:ea typeface="SimSun"/>
                        </a:rPr>
                        <a:t> click between mentor and mentee</a:t>
                      </a:r>
                      <a:endParaRPr lang="nl-NL" sz="20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  <a:latin typeface="+mn-lt"/>
                          <a:ea typeface="SimSun"/>
                        </a:rPr>
                        <a:t>4%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0183925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457200" y="1724001"/>
            <a:ext cx="8229600" cy="4525962"/>
          </a:xfrm>
        </p:spPr>
        <p:txBody>
          <a:bodyPr/>
          <a:lstStyle/>
          <a:p>
            <a:pPr eaLnBrk="1" hangingPunct="1"/>
            <a:endParaRPr lang="nl-NL" baseline="30000">
              <a:latin typeface="Helvetica" pitchFamily="34" charset="0"/>
              <a:cs typeface="Helvetica" pitchFamily="34" charset="0"/>
            </a:endParaRPr>
          </a:p>
          <a:p>
            <a:pPr eaLnBrk="1" hangingPunct="1"/>
            <a:endParaRPr lang="nl-NL"/>
          </a:p>
        </p:txBody>
      </p:sp>
      <p:cxnSp>
        <p:nvCxnSpPr>
          <p:cNvPr id="6" name="Rechte verbindingslijn 5"/>
          <p:cNvCxnSpPr/>
          <p:nvPr/>
        </p:nvCxnSpPr>
        <p:spPr>
          <a:xfrm>
            <a:off x="0" y="1450975"/>
            <a:ext cx="9144000" cy="0"/>
          </a:xfrm>
          <a:prstGeom prst="line">
            <a:avLst/>
          </a:prstGeom>
          <a:ln w="57150" cmpd="sng">
            <a:solidFill>
              <a:srgbClr val="ED004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6"/>
          <p:cNvSpPr txBox="1">
            <a:spLocks/>
          </p:cNvSpPr>
          <p:nvPr/>
        </p:nvSpPr>
        <p:spPr>
          <a:xfrm>
            <a:off x="-543208" y="-18107"/>
            <a:ext cx="9687208" cy="1143000"/>
          </a:xfrm>
          <a:prstGeom prst="rect">
            <a:avLst/>
          </a:prstGeom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4000" b="1" dirty="0"/>
              <a:t>Royal Orange Foundation</a:t>
            </a:r>
          </a:p>
          <a:p>
            <a:r>
              <a:rPr lang="en-US" sz="4000" b="1" dirty="0"/>
              <a:t>Evaluation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90989" y="2251075"/>
            <a:ext cx="67010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800" dirty="0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30861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alt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5882103"/>
              </p:ext>
            </p:extLst>
          </p:nvPr>
        </p:nvGraphicFramePr>
        <p:xfrm>
          <a:off x="819398" y="1699047"/>
          <a:ext cx="7505204" cy="5053670"/>
        </p:xfrm>
        <a:graphic>
          <a:graphicData uri="http://schemas.openxmlformats.org/drawingml/2006/table">
            <a:tbl>
              <a:tblPr firstRow="1" firstCol="1" lastCol="1" bandRow="1" bandCol="1">
                <a:tableStyleId>{5C22544A-7EE6-4342-B048-85BDC9FD1C3A}</a:tableStyleId>
              </a:tblPr>
              <a:tblGrid>
                <a:gridCol w="56753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98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3031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nl-NL" sz="2400" dirty="0">
                          <a:effectLst/>
                        </a:rPr>
                      </a:br>
                      <a:r>
                        <a:rPr lang="nl-NL" sz="2400" dirty="0">
                          <a:effectLst/>
                        </a:rPr>
                        <a:t> (Subjective) Results</a:t>
                      </a:r>
                      <a:r>
                        <a:rPr lang="nl-NL" sz="2400" baseline="0" dirty="0">
                          <a:effectLst/>
                        </a:rPr>
                        <a:t> according to Mentor</a:t>
                      </a:r>
                      <a:endParaRPr lang="nl-NL" sz="24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400" dirty="0" err="1">
                          <a:effectLst/>
                        </a:rPr>
                        <a:t>Totally</a:t>
                      </a:r>
                      <a:r>
                        <a:rPr lang="nl-NL" sz="2400" baseline="0" dirty="0">
                          <a:effectLst/>
                        </a:rPr>
                        <a:t> </a:t>
                      </a:r>
                      <a:r>
                        <a:rPr lang="nl-NL" sz="2400" baseline="0" dirty="0" err="1">
                          <a:effectLst/>
                        </a:rPr>
                        <a:t>Agree</a:t>
                      </a:r>
                      <a:r>
                        <a:rPr lang="nl-NL" sz="2400" dirty="0">
                          <a:effectLst/>
                        </a:rPr>
                        <a:t> (%)</a:t>
                      </a:r>
                      <a:endParaRPr lang="nl-NL" sz="24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67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Mentee has more self confidence</a:t>
                      </a:r>
                      <a:endParaRPr lang="nl-NL" sz="24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60%</a:t>
                      </a:r>
                      <a:endParaRPr lang="nl-NL" sz="24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67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Mentee knows</a:t>
                      </a:r>
                      <a:r>
                        <a:rPr lang="nl-NL" sz="2400" baseline="0" dirty="0">
                          <a:effectLst/>
                        </a:rPr>
                        <a:t> better what he or she is capable of</a:t>
                      </a:r>
                      <a:endParaRPr lang="nl-NL" sz="24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62%</a:t>
                      </a:r>
                      <a:endParaRPr lang="nl-NL" sz="24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672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dirty="0">
                          <a:effectLst/>
                        </a:rPr>
                        <a:t>Mentee knows</a:t>
                      </a:r>
                      <a:r>
                        <a:rPr lang="nl-NL" sz="2400" baseline="0" dirty="0">
                          <a:effectLst/>
                        </a:rPr>
                        <a:t> better what he or she wants to achieve</a:t>
                      </a:r>
                      <a:endParaRPr lang="nl-NL" sz="2400" dirty="0">
                        <a:effectLst/>
                        <a:latin typeface="Times New Roman"/>
                        <a:ea typeface="SimSu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nl-NL" sz="24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58%</a:t>
                      </a:r>
                      <a:endParaRPr lang="nl-NL" sz="24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67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Mentee is more positive about the future</a:t>
                      </a:r>
                      <a:endParaRPr lang="nl-NL" sz="24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60%</a:t>
                      </a:r>
                      <a:endParaRPr lang="nl-NL" sz="24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67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Mentee positive about school or work</a:t>
                      </a:r>
                      <a:endParaRPr lang="nl-NL" sz="24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52%</a:t>
                      </a:r>
                      <a:endParaRPr lang="nl-NL" sz="24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567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Mentee is more confidence that he or she will find a good job or further education</a:t>
                      </a:r>
                      <a:endParaRPr lang="nl-NL" sz="24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41%</a:t>
                      </a:r>
                      <a:endParaRPr lang="nl-NL" sz="24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567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SimSun"/>
                        </a:rPr>
                        <a:t>Mentee</a:t>
                      </a:r>
                      <a:r>
                        <a:rPr lang="en-US" sz="2400" baseline="0" dirty="0">
                          <a:effectLst/>
                          <a:latin typeface="Calibri" panose="020F0502020204030204" pitchFamily="34" charset="0"/>
                          <a:ea typeface="SimSun"/>
                        </a:rPr>
                        <a:t> h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SimSun"/>
                        </a:rPr>
                        <a:t>as more friends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12%</a:t>
                      </a:r>
                      <a:endParaRPr lang="nl-NL" sz="24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4852480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457200" y="1724001"/>
            <a:ext cx="8229600" cy="4525962"/>
          </a:xfrm>
        </p:spPr>
        <p:txBody>
          <a:bodyPr/>
          <a:lstStyle/>
          <a:p>
            <a:pPr eaLnBrk="1" hangingPunct="1"/>
            <a:endParaRPr lang="nl-NL" baseline="30000">
              <a:latin typeface="Helvetica" pitchFamily="34" charset="0"/>
              <a:cs typeface="Helvetica" pitchFamily="34" charset="0"/>
            </a:endParaRPr>
          </a:p>
          <a:p>
            <a:pPr eaLnBrk="1" hangingPunct="1"/>
            <a:endParaRPr lang="nl-NL"/>
          </a:p>
        </p:txBody>
      </p:sp>
      <p:cxnSp>
        <p:nvCxnSpPr>
          <p:cNvPr id="6" name="Rechte verbindingslijn 5"/>
          <p:cNvCxnSpPr/>
          <p:nvPr/>
        </p:nvCxnSpPr>
        <p:spPr>
          <a:xfrm>
            <a:off x="0" y="1504701"/>
            <a:ext cx="9144000" cy="0"/>
          </a:xfrm>
          <a:prstGeom prst="line">
            <a:avLst/>
          </a:prstGeom>
          <a:ln w="57150" cmpd="sng">
            <a:solidFill>
              <a:srgbClr val="ED004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6"/>
          <p:cNvSpPr txBox="1">
            <a:spLocks/>
          </p:cNvSpPr>
          <p:nvPr/>
        </p:nvSpPr>
        <p:spPr>
          <a:xfrm>
            <a:off x="-474628" y="25934"/>
            <a:ext cx="9687208" cy="1143000"/>
          </a:xfrm>
          <a:prstGeom prst="rect">
            <a:avLst/>
          </a:prstGeom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4000" b="1" dirty="0"/>
              <a:t>Royal Orange Foundation</a:t>
            </a:r>
          </a:p>
          <a:p>
            <a:r>
              <a:rPr lang="en-US" sz="4000" b="1" dirty="0"/>
              <a:t>Evaluation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90989" y="2251075"/>
            <a:ext cx="67010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141288" y="1493906"/>
            <a:ext cx="9002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charset="0"/>
              <a:buChar char="•"/>
            </a:pPr>
            <a:r>
              <a:rPr lang="en-US" sz="3600" dirty="0"/>
              <a:t>Results for the Mentees</a:t>
            </a:r>
          </a:p>
        </p:txBody>
      </p:sp>
      <p:graphicFrame>
        <p:nvGraphicFramePr>
          <p:cNvPr id="10" name="Picture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325125"/>
              </p:ext>
            </p:extLst>
          </p:nvPr>
        </p:nvGraphicFramePr>
        <p:xfrm>
          <a:off x="1492245" y="2379307"/>
          <a:ext cx="5869608" cy="38034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32194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alt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7456487" y="3937518"/>
            <a:ext cx="8477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Start</a:t>
            </a:r>
          </a:p>
          <a:p>
            <a:r>
              <a:rPr lang="en-US" dirty="0"/>
              <a:t>End</a:t>
            </a:r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453951" y="6182775"/>
            <a:ext cx="4105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Social skills              Cognitive skills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92762671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457200" y="1724001"/>
            <a:ext cx="8229600" cy="4525962"/>
          </a:xfrm>
        </p:spPr>
        <p:txBody>
          <a:bodyPr/>
          <a:lstStyle/>
          <a:p>
            <a:pPr eaLnBrk="1" hangingPunct="1"/>
            <a:endParaRPr lang="nl-NL" baseline="30000">
              <a:latin typeface="Helvetica" pitchFamily="34" charset="0"/>
              <a:cs typeface="Helvetica" pitchFamily="34" charset="0"/>
            </a:endParaRPr>
          </a:p>
          <a:p>
            <a:pPr eaLnBrk="1" hangingPunct="1"/>
            <a:endParaRPr lang="nl-NL"/>
          </a:p>
        </p:txBody>
      </p:sp>
      <p:cxnSp>
        <p:nvCxnSpPr>
          <p:cNvPr id="6" name="Rechte verbindingslijn 5"/>
          <p:cNvCxnSpPr/>
          <p:nvPr/>
        </p:nvCxnSpPr>
        <p:spPr>
          <a:xfrm>
            <a:off x="0" y="1321799"/>
            <a:ext cx="9144000" cy="0"/>
          </a:xfrm>
          <a:prstGeom prst="line">
            <a:avLst/>
          </a:prstGeom>
          <a:ln w="57150" cmpd="sng">
            <a:solidFill>
              <a:srgbClr val="ED004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6"/>
          <p:cNvSpPr txBox="1">
            <a:spLocks/>
          </p:cNvSpPr>
          <p:nvPr/>
        </p:nvSpPr>
        <p:spPr>
          <a:xfrm>
            <a:off x="-354844" y="-115946"/>
            <a:ext cx="9575043" cy="1143000"/>
          </a:xfrm>
          <a:prstGeom prst="rect">
            <a:avLst/>
          </a:prstGeom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4000" b="1" dirty="0"/>
              <a:t>Royal Orange Foundation</a:t>
            </a:r>
          </a:p>
          <a:p>
            <a:r>
              <a:rPr lang="en-US" sz="4000" b="1" dirty="0"/>
              <a:t>Evaluation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1321799"/>
            <a:ext cx="9002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     Mentee knows better how to mobilize help</a:t>
            </a:r>
          </a:p>
        </p:txBody>
      </p:sp>
      <p:graphicFrame>
        <p:nvGraphicFramePr>
          <p:cNvPr id="7" name="Tijdelijke aanduiding voor inhoud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7711467"/>
              </p:ext>
            </p:extLst>
          </p:nvPr>
        </p:nvGraphicFramePr>
        <p:xfrm>
          <a:off x="285008" y="2421228"/>
          <a:ext cx="8401792" cy="40669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050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75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91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97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</a:rPr>
                        <a:t> Number of people</a:t>
                      </a:r>
                      <a:r>
                        <a:rPr lang="nl-NL" sz="2400" baseline="0" dirty="0">
                          <a:effectLst/>
                          <a:latin typeface="Calibri" panose="020F0502020204030204" pitchFamily="34" charset="0"/>
                        </a:rPr>
                        <a:t> mentioned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</a:rPr>
                        <a:t>Average #start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</a:rPr>
                        <a:t>Average # end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14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</a:rPr>
                        <a:t>Total Network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</a:rPr>
                        <a:t>11.8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</a:rPr>
                        <a:t>17.8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SimSu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14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</a:rPr>
                        <a:t>Family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</a:rPr>
                        <a:t>2.7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</a:rPr>
                        <a:t>3.6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SimSu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14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SimSun"/>
                        </a:rPr>
                        <a:t>Friends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</a:rPr>
                        <a:t>2.7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</a:rPr>
                        <a:t>4.2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SimSu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14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SimSun"/>
                        </a:rPr>
                        <a:t>Class mates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</a:rPr>
                        <a:t>1.7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</a:rPr>
                        <a:t>2.3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SimSu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14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SimSun"/>
                        </a:rPr>
                        <a:t>Teachers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</a:rPr>
                        <a:t>1.2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</a:rPr>
                        <a:t>1.6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SimSu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9053999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457200" y="1724001"/>
            <a:ext cx="8229600" cy="4525962"/>
          </a:xfrm>
        </p:spPr>
        <p:txBody>
          <a:bodyPr/>
          <a:lstStyle/>
          <a:p>
            <a:pPr eaLnBrk="1" hangingPunct="1"/>
            <a:endParaRPr lang="nl-NL" baseline="30000">
              <a:latin typeface="Helvetica" pitchFamily="34" charset="0"/>
              <a:cs typeface="Helvetica" pitchFamily="34" charset="0"/>
            </a:endParaRPr>
          </a:p>
          <a:p>
            <a:pPr eaLnBrk="1" hangingPunct="1"/>
            <a:endParaRPr lang="nl-NL"/>
          </a:p>
        </p:txBody>
      </p:sp>
      <p:cxnSp>
        <p:nvCxnSpPr>
          <p:cNvPr id="6" name="Rechte verbindingslijn 5"/>
          <p:cNvCxnSpPr/>
          <p:nvPr/>
        </p:nvCxnSpPr>
        <p:spPr>
          <a:xfrm>
            <a:off x="0" y="1335162"/>
            <a:ext cx="9144000" cy="0"/>
          </a:xfrm>
          <a:prstGeom prst="line">
            <a:avLst/>
          </a:prstGeom>
          <a:ln w="57150" cmpd="sng">
            <a:solidFill>
              <a:srgbClr val="ED004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6"/>
          <p:cNvSpPr txBox="1">
            <a:spLocks/>
          </p:cNvSpPr>
          <p:nvPr/>
        </p:nvSpPr>
        <p:spPr>
          <a:xfrm>
            <a:off x="-354843" y="-115946"/>
            <a:ext cx="9357556" cy="1143000"/>
          </a:xfrm>
          <a:prstGeom prst="rect">
            <a:avLst/>
          </a:prstGeom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4000" b="1" dirty="0"/>
              <a:t>Royal Orange Foundation</a:t>
            </a:r>
          </a:p>
          <a:p>
            <a:r>
              <a:rPr lang="nl-NL" sz="4000" b="1" dirty="0"/>
              <a:t>Evaluation</a:t>
            </a:r>
            <a:endParaRPr lang="en-US" sz="4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" y="1315658"/>
            <a:ext cx="9002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     Mentor and Mentee interaction</a:t>
            </a:r>
          </a:p>
        </p:txBody>
      </p:sp>
      <p:graphicFrame>
        <p:nvGraphicFramePr>
          <p:cNvPr id="12" name="Tabel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4994197"/>
              </p:ext>
            </p:extLst>
          </p:nvPr>
        </p:nvGraphicFramePr>
        <p:xfrm>
          <a:off x="224416" y="2244439"/>
          <a:ext cx="8778297" cy="37971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922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0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2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09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20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9646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2000" dirty="0">
                          <a:effectLst/>
                        </a:rPr>
                        <a:t> </a:t>
                      </a:r>
                      <a:endParaRPr lang="nl-NL" sz="2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2000" dirty="0">
                          <a:effectLst/>
                        </a:rPr>
                        <a:t>Self confidence</a:t>
                      </a:r>
                      <a:endParaRPr lang="nl-NL" sz="2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2000" dirty="0">
                          <a:effectLst/>
                        </a:rPr>
                        <a:t>Social Skills</a:t>
                      </a:r>
                      <a:endParaRPr lang="nl-NL" sz="2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2000" dirty="0">
                          <a:effectLst/>
                        </a:rPr>
                        <a:t>Cognitive Skills</a:t>
                      </a:r>
                      <a:endParaRPr lang="nl-NL" sz="2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2000" dirty="0">
                          <a:effectLst/>
                        </a:rPr>
                        <a:t>Social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2000" dirty="0">
                          <a:effectLst/>
                        </a:rPr>
                        <a:t>Network</a:t>
                      </a:r>
                      <a:endParaRPr lang="nl-NL" sz="2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13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nl-NL" sz="2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</a:rPr>
                        <a:t> </a:t>
                      </a:r>
                      <a:endParaRPr lang="nl-NL" sz="2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 </a:t>
                      </a:r>
                      <a:endParaRPr lang="nl-NL" sz="2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</a:rPr>
                        <a:t> </a:t>
                      </a:r>
                      <a:endParaRPr lang="nl-NL" sz="2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 </a:t>
                      </a:r>
                      <a:endParaRPr lang="nl-NL" sz="2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402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2000" dirty="0">
                          <a:effectLst/>
                        </a:rPr>
                        <a:t>Socio emotional support</a:t>
                      </a:r>
                      <a:endParaRPr lang="nl-NL" sz="2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.39***</a:t>
                      </a:r>
                      <a:endParaRPr lang="nl-NL" sz="2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.31***</a:t>
                      </a:r>
                      <a:endParaRPr lang="nl-NL" sz="2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nl-NL" sz="2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.01</a:t>
                      </a:r>
                      <a:endParaRPr lang="nl-NL" sz="2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nl-NL" sz="2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.18**</a:t>
                      </a:r>
                      <a:endParaRPr lang="nl-NL" sz="2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02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2000" dirty="0">
                          <a:effectLst/>
                        </a:rPr>
                        <a:t>Instrumental support</a:t>
                      </a:r>
                      <a:endParaRPr lang="nl-NL" sz="2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-.02</a:t>
                      </a:r>
                      <a:endParaRPr lang="nl-NL" sz="2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.02</a:t>
                      </a:r>
                      <a:endParaRPr lang="nl-NL" sz="2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nl-NL" sz="20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.45***</a:t>
                      </a:r>
                      <a:endParaRPr lang="nl-NL" sz="2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nl-NL" sz="2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.20**</a:t>
                      </a:r>
                      <a:endParaRPr lang="nl-NL" sz="2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2348609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457200" y="1724001"/>
            <a:ext cx="8229600" cy="4525962"/>
          </a:xfrm>
        </p:spPr>
        <p:txBody>
          <a:bodyPr/>
          <a:lstStyle/>
          <a:p>
            <a:pPr eaLnBrk="1" hangingPunct="1"/>
            <a:endParaRPr lang="nl-NL" baseline="30000">
              <a:latin typeface="Helvetica" pitchFamily="34" charset="0"/>
              <a:cs typeface="Helvetica" pitchFamily="34" charset="0"/>
            </a:endParaRPr>
          </a:p>
          <a:p>
            <a:pPr eaLnBrk="1" hangingPunct="1"/>
            <a:endParaRPr lang="nl-NL"/>
          </a:p>
        </p:txBody>
      </p:sp>
      <p:cxnSp>
        <p:nvCxnSpPr>
          <p:cNvPr id="6" name="Rechte verbindingslijn 5"/>
          <p:cNvCxnSpPr/>
          <p:nvPr/>
        </p:nvCxnSpPr>
        <p:spPr>
          <a:xfrm>
            <a:off x="4780" y="1365910"/>
            <a:ext cx="9144000" cy="0"/>
          </a:xfrm>
          <a:prstGeom prst="line">
            <a:avLst/>
          </a:prstGeom>
          <a:ln w="57150" cmpd="sng">
            <a:solidFill>
              <a:srgbClr val="ED004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6"/>
          <p:cNvSpPr txBox="1">
            <a:spLocks/>
          </p:cNvSpPr>
          <p:nvPr/>
        </p:nvSpPr>
        <p:spPr>
          <a:xfrm>
            <a:off x="-354844" y="-115946"/>
            <a:ext cx="9498843" cy="1143000"/>
          </a:xfrm>
          <a:prstGeom prst="rect">
            <a:avLst/>
          </a:prstGeom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4000" b="1" dirty="0"/>
              <a:t>Royal Orange Foundation</a:t>
            </a:r>
          </a:p>
          <a:p>
            <a:r>
              <a:rPr lang="nl-NL" sz="4000" b="1" dirty="0"/>
              <a:t>Evaluation</a:t>
            </a:r>
            <a:endParaRPr lang="en-US" sz="4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0644" y="1400835"/>
            <a:ext cx="9002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 Interaction between Mentor and Mentee</a:t>
            </a:r>
          </a:p>
        </p:txBody>
      </p:sp>
      <p:graphicFrame>
        <p:nvGraphicFramePr>
          <p:cNvPr id="7" name="Tabel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6281510"/>
              </p:ext>
            </p:extLst>
          </p:nvPr>
        </p:nvGraphicFramePr>
        <p:xfrm>
          <a:off x="267362" y="2493149"/>
          <a:ext cx="8609275" cy="37568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258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85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48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61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</a:rPr>
                        <a:t> </a:t>
                      </a:r>
                      <a:endParaRPr lang="nl-NL" sz="2400" dirty="0">
                        <a:effectLst/>
                        <a:latin typeface="+mj-lt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</a:rPr>
                        <a:t>Trust</a:t>
                      </a:r>
                      <a:r>
                        <a:rPr lang="nl-NL" sz="2400" baseline="0" dirty="0">
                          <a:effectLst/>
                          <a:latin typeface="+mj-lt"/>
                        </a:rPr>
                        <a:t> of </a:t>
                      </a:r>
                      <a:r>
                        <a:rPr lang="nl-NL" sz="2400" dirty="0" err="1">
                          <a:effectLst/>
                          <a:latin typeface="+mj-lt"/>
                        </a:rPr>
                        <a:t>mentee</a:t>
                      </a:r>
                      <a:r>
                        <a:rPr lang="nl-NL" sz="2400" dirty="0">
                          <a:effectLst/>
                          <a:latin typeface="+mj-lt"/>
                        </a:rPr>
                        <a:t> in mentor</a:t>
                      </a:r>
                      <a:endParaRPr lang="nl-NL" sz="2400" dirty="0">
                        <a:effectLst/>
                        <a:latin typeface="+mj-lt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</a:rPr>
                        <a:t>Trust of mentor in </a:t>
                      </a:r>
                      <a:r>
                        <a:rPr lang="nl-NL" sz="2400" dirty="0" err="1">
                          <a:effectLst/>
                          <a:latin typeface="+mj-lt"/>
                        </a:rPr>
                        <a:t>mentee</a:t>
                      </a:r>
                      <a:endParaRPr lang="nl-NL" sz="2400" dirty="0">
                        <a:effectLst/>
                        <a:latin typeface="+mj-lt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903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</a:rPr>
                        <a:t>Altruïstic motive (mentor</a:t>
                      </a:r>
                      <a:r>
                        <a:rPr lang="nl-NL" sz="2400" baseline="0" dirty="0">
                          <a:effectLst/>
                          <a:latin typeface="+mj-lt"/>
                        </a:rPr>
                        <a:t> who  is a volunteer because he/she wants to help people)</a:t>
                      </a:r>
                      <a:endParaRPr lang="nl-NL" sz="2400" dirty="0">
                        <a:effectLst/>
                        <a:latin typeface="+mj-lt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.21**</a:t>
                      </a:r>
                      <a:endParaRPr lang="nl-NL" sz="2400" dirty="0">
                        <a:effectLst/>
                        <a:latin typeface="+mj-lt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.09</a:t>
                      </a:r>
                      <a:endParaRPr lang="nl-NL" sz="2400" dirty="0">
                        <a:effectLst/>
                        <a:latin typeface="+mj-lt"/>
                        <a:ea typeface="SimSu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903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  <a:ea typeface="SimSun"/>
                        </a:rPr>
                        <a:t>Motive to learn</a:t>
                      </a:r>
                      <a:r>
                        <a:rPr lang="en-US" sz="2400" baseline="0" dirty="0">
                          <a:effectLst/>
                          <a:latin typeface="+mj-lt"/>
                          <a:ea typeface="SimSun"/>
                        </a:rPr>
                        <a:t> and gain experience (more often younger people)</a:t>
                      </a:r>
                      <a:endParaRPr lang="nl-NL" sz="2400" dirty="0">
                        <a:effectLst/>
                        <a:latin typeface="+mj-lt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.05</a:t>
                      </a:r>
                      <a:endParaRPr lang="nl-NL" sz="2400" dirty="0">
                        <a:effectLst/>
                        <a:latin typeface="+mj-lt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.20**</a:t>
                      </a:r>
                      <a:endParaRPr lang="nl-NL" sz="2400" dirty="0">
                        <a:effectLst/>
                        <a:latin typeface="+mj-lt"/>
                        <a:ea typeface="SimSu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1376225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457200" y="1724001"/>
            <a:ext cx="8229600" cy="4525962"/>
          </a:xfrm>
        </p:spPr>
        <p:txBody>
          <a:bodyPr/>
          <a:lstStyle/>
          <a:p>
            <a:pPr eaLnBrk="1" hangingPunct="1"/>
            <a:endParaRPr lang="nl-NL" baseline="30000">
              <a:latin typeface="Helvetica" pitchFamily="34" charset="0"/>
              <a:cs typeface="Helvetica" pitchFamily="34" charset="0"/>
            </a:endParaRPr>
          </a:p>
          <a:p>
            <a:pPr eaLnBrk="1" hangingPunct="1"/>
            <a:endParaRPr lang="nl-NL"/>
          </a:p>
        </p:txBody>
      </p:sp>
      <p:cxnSp>
        <p:nvCxnSpPr>
          <p:cNvPr id="6" name="Rechte verbindingslijn 5"/>
          <p:cNvCxnSpPr/>
          <p:nvPr/>
        </p:nvCxnSpPr>
        <p:spPr>
          <a:xfrm>
            <a:off x="0" y="1348105"/>
            <a:ext cx="9144000" cy="0"/>
          </a:xfrm>
          <a:prstGeom prst="line">
            <a:avLst/>
          </a:prstGeom>
          <a:ln w="57150" cmpd="sng">
            <a:solidFill>
              <a:srgbClr val="ED004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6"/>
          <p:cNvSpPr txBox="1">
            <a:spLocks/>
          </p:cNvSpPr>
          <p:nvPr/>
        </p:nvSpPr>
        <p:spPr>
          <a:xfrm>
            <a:off x="-354844" y="-115946"/>
            <a:ext cx="9662129" cy="1143000"/>
          </a:xfrm>
          <a:prstGeom prst="rect">
            <a:avLst/>
          </a:prstGeom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4000" b="1" dirty="0"/>
              <a:t>Royal Orange Foundation</a:t>
            </a:r>
          </a:p>
          <a:p>
            <a:r>
              <a:rPr lang="nl-NL" sz="4000" b="1" dirty="0"/>
              <a:t>Evaluation</a:t>
            </a:r>
            <a:endParaRPr lang="en-US" sz="4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1533723"/>
            <a:ext cx="9002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     Mentor and experience in mentoring</a:t>
            </a:r>
          </a:p>
        </p:txBody>
      </p:sp>
      <p:graphicFrame>
        <p:nvGraphicFramePr>
          <p:cNvPr id="7" name="Tabel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4271729"/>
              </p:ext>
            </p:extLst>
          </p:nvPr>
        </p:nvGraphicFramePr>
        <p:xfrm>
          <a:off x="380011" y="2353875"/>
          <a:ext cx="8306788" cy="43610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710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78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78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6838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</a:rPr>
                        <a:t> </a:t>
                      </a:r>
                      <a:endParaRPr lang="nl-NL" sz="2400" dirty="0">
                        <a:effectLst/>
                        <a:latin typeface="+mj-lt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</a:rPr>
                        <a:t>Wants</a:t>
                      </a:r>
                      <a:r>
                        <a:rPr lang="nl-NL" sz="2400" baseline="0" dirty="0">
                          <a:effectLst/>
                          <a:latin typeface="+mj-lt"/>
                        </a:rPr>
                        <a:t> to become a </a:t>
                      </a:r>
                      <a:r>
                        <a:rPr lang="nl-NL" sz="2400" dirty="0">
                          <a:effectLst/>
                          <a:latin typeface="+mj-lt"/>
                        </a:rPr>
                        <a:t>mentor again</a:t>
                      </a:r>
                      <a:endParaRPr lang="nl-NL" sz="2400" dirty="0">
                        <a:effectLst/>
                        <a:latin typeface="+mj-lt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SimSun"/>
                        </a:rPr>
                        <a:t>Convince others to become a mentor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6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</a:rPr>
                        <a:t>Quality relationship</a:t>
                      </a:r>
                      <a:endParaRPr lang="nl-NL" sz="2400" dirty="0">
                        <a:effectLst/>
                        <a:latin typeface="+mj-lt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</a:rPr>
                        <a:t>.14*</a:t>
                      </a:r>
                      <a:endParaRPr lang="nl-NL" sz="2400" dirty="0">
                        <a:effectLst/>
                        <a:latin typeface="+mj-lt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</a:rPr>
                        <a:t>.16**</a:t>
                      </a:r>
                      <a:endParaRPr lang="nl-NL" sz="2400" dirty="0">
                        <a:effectLst/>
                        <a:latin typeface="+mj-lt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96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SimSun"/>
                        </a:rPr>
                        <a:t>Targets</a:t>
                      </a:r>
                      <a:r>
                        <a:rPr lang="nl-NL" sz="2400" baseline="0" dirty="0">
                          <a:effectLst/>
                          <a:latin typeface="+mj-lt"/>
                          <a:ea typeface="SimSun"/>
                        </a:rPr>
                        <a:t> for mentees reached</a:t>
                      </a:r>
                      <a:endParaRPr lang="nl-NL" sz="2400" dirty="0">
                        <a:effectLst/>
                        <a:latin typeface="+mj-lt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</a:rPr>
                        <a:t>.14*</a:t>
                      </a:r>
                      <a:endParaRPr lang="nl-NL" sz="2400" dirty="0">
                        <a:effectLst/>
                        <a:latin typeface="+mj-lt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</a:rPr>
                        <a:t>.16**</a:t>
                      </a:r>
                      <a:endParaRPr lang="nl-NL" sz="2400" dirty="0">
                        <a:effectLst/>
                        <a:latin typeface="+mj-lt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96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</a:rPr>
                        <a:t>Mentee more self confidence</a:t>
                      </a:r>
                      <a:endParaRPr lang="nl-NL" sz="2400" dirty="0">
                        <a:effectLst/>
                        <a:latin typeface="+mj-lt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400">
                          <a:effectLst/>
                          <a:latin typeface="+mj-lt"/>
                        </a:rPr>
                        <a:t>.11</a:t>
                      </a:r>
                      <a:endParaRPr lang="nl-NL" sz="2400">
                        <a:effectLst/>
                        <a:latin typeface="+mj-lt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</a:rPr>
                        <a:t>.12</a:t>
                      </a:r>
                      <a:endParaRPr lang="nl-NL" sz="2400" dirty="0">
                        <a:effectLst/>
                        <a:latin typeface="+mj-lt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96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</a:rPr>
                        <a:t>Mentee more (</a:t>
                      </a:r>
                      <a:r>
                        <a:rPr lang="nl-NL" sz="2400" dirty="0" err="1">
                          <a:effectLst/>
                          <a:latin typeface="+mj-lt"/>
                        </a:rPr>
                        <a:t>cognitive</a:t>
                      </a:r>
                      <a:r>
                        <a:rPr lang="nl-NL" sz="2400" baseline="0" dirty="0">
                          <a:effectLst/>
                          <a:latin typeface="+mj-lt"/>
                        </a:rPr>
                        <a:t> or social) </a:t>
                      </a:r>
                      <a:r>
                        <a:rPr lang="nl-NL" sz="2400" dirty="0">
                          <a:effectLst/>
                          <a:latin typeface="+mj-lt"/>
                        </a:rPr>
                        <a:t>skills</a:t>
                      </a:r>
                      <a:endParaRPr lang="nl-NL" sz="2400" dirty="0">
                        <a:effectLst/>
                        <a:latin typeface="+mj-lt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400">
                          <a:effectLst/>
                          <a:latin typeface="+mj-lt"/>
                        </a:rPr>
                        <a:t>-.05</a:t>
                      </a:r>
                      <a:endParaRPr lang="nl-NL" sz="2400">
                        <a:effectLst/>
                        <a:latin typeface="+mj-lt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</a:rPr>
                        <a:t>.08</a:t>
                      </a:r>
                      <a:endParaRPr lang="nl-NL" sz="2400" dirty="0">
                        <a:effectLst/>
                        <a:latin typeface="+mj-lt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1376225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457200" y="1724001"/>
            <a:ext cx="8229600" cy="4525962"/>
          </a:xfrm>
        </p:spPr>
        <p:txBody>
          <a:bodyPr/>
          <a:lstStyle/>
          <a:p>
            <a:pPr eaLnBrk="1" hangingPunct="1"/>
            <a:endParaRPr lang="nl-NL" baseline="30000">
              <a:latin typeface="Helvetica" pitchFamily="34" charset="0"/>
              <a:cs typeface="Helvetica" pitchFamily="34" charset="0"/>
            </a:endParaRPr>
          </a:p>
          <a:p>
            <a:pPr eaLnBrk="1" hangingPunct="1"/>
            <a:endParaRPr lang="nl-NL"/>
          </a:p>
        </p:txBody>
      </p:sp>
      <p:cxnSp>
        <p:nvCxnSpPr>
          <p:cNvPr id="6" name="Rechte verbindingslijn 5"/>
          <p:cNvCxnSpPr/>
          <p:nvPr/>
        </p:nvCxnSpPr>
        <p:spPr>
          <a:xfrm>
            <a:off x="0" y="1336675"/>
            <a:ext cx="9144000" cy="0"/>
          </a:xfrm>
          <a:prstGeom prst="line">
            <a:avLst/>
          </a:prstGeom>
          <a:ln w="57150" cmpd="sng">
            <a:solidFill>
              <a:srgbClr val="ED004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6"/>
          <p:cNvSpPr txBox="1">
            <a:spLocks/>
          </p:cNvSpPr>
          <p:nvPr/>
        </p:nvSpPr>
        <p:spPr>
          <a:xfrm>
            <a:off x="-351614" y="0"/>
            <a:ext cx="9687208" cy="1143000"/>
          </a:xfrm>
          <a:prstGeom prst="rect">
            <a:avLst/>
          </a:prstGeom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4000" b="1" dirty="0"/>
              <a:t>Royal Orange Foundation</a:t>
            </a:r>
          </a:p>
          <a:p>
            <a:r>
              <a:rPr lang="en-US" sz="4000" b="1" dirty="0"/>
              <a:t>Evaluation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90989" y="2251075"/>
            <a:ext cx="67010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141288" y="1493906"/>
            <a:ext cx="9002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   Leadership Styles Mentor Projects</a:t>
            </a:r>
          </a:p>
        </p:txBody>
      </p:sp>
      <p:graphicFrame>
        <p:nvGraphicFramePr>
          <p:cNvPr id="2" name="Tabe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19129"/>
              </p:ext>
            </p:extLst>
          </p:nvPr>
        </p:nvGraphicFramePr>
        <p:xfrm>
          <a:off x="206602" y="2346923"/>
          <a:ext cx="8796109" cy="41770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906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58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5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62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394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>
                          <a:effectLst/>
                        </a:rPr>
                        <a:t> 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>
                          <a:effectLst/>
                        </a:rPr>
                        <a:t>Visionair leaderschip (inspirational)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>
                          <a:effectLst/>
                        </a:rPr>
                        <a:t>Participative leaderschip (involving people</a:t>
                      </a:r>
                      <a:r>
                        <a:rPr lang="nl-NL" sz="1800" baseline="0" dirty="0">
                          <a:effectLst/>
                        </a:rPr>
                        <a:t> in the organization)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>
                          <a:effectLst/>
                        </a:rPr>
                        <a:t>Social leaderschip (taking care of the</a:t>
                      </a:r>
                      <a:r>
                        <a:rPr lang="nl-NL" sz="1800" baseline="0" dirty="0">
                          <a:effectLst/>
                        </a:rPr>
                        <a:t> volunteers)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>
                          <a:effectLst/>
                        </a:rPr>
                        <a:t>Task effective leaderschip (project leader central figure)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88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 err="1">
                          <a:effectLst/>
                        </a:rPr>
                        <a:t>Number</a:t>
                      </a:r>
                      <a:r>
                        <a:rPr lang="nl-NL" sz="1800" dirty="0">
                          <a:effectLst/>
                        </a:rPr>
                        <a:t> of </a:t>
                      </a:r>
                      <a:r>
                        <a:rPr lang="nl-NL" sz="1800" dirty="0" err="1">
                          <a:effectLst/>
                        </a:rPr>
                        <a:t>successful</a:t>
                      </a:r>
                      <a:r>
                        <a:rPr lang="nl-NL" sz="1800" dirty="0">
                          <a:effectLst/>
                        </a:rPr>
                        <a:t> matches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>
                          <a:effectLst/>
                        </a:rPr>
                        <a:t>X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>
                          <a:effectLst/>
                        </a:rPr>
                        <a:t>X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>
                          <a:effectLst/>
                        </a:rPr>
                        <a:t> 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>
                          <a:effectLst/>
                        </a:rPr>
                        <a:t>X</a:t>
                      </a:r>
                      <a:endParaRPr lang="nl-NL" sz="18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2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 err="1">
                          <a:effectLst/>
                        </a:rPr>
                        <a:t>Number</a:t>
                      </a:r>
                      <a:r>
                        <a:rPr lang="nl-NL" sz="1800" dirty="0">
                          <a:effectLst/>
                        </a:rPr>
                        <a:t> of mentors </a:t>
                      </a:r>
                      <a:r>
                        <a:rPr lang="nl-NL" sz="1800" dirty="0" err="1">
                          <a:effectLst/>
                        </a:rPr>
                        <a:t>that</a:t>
                      </a:r>
                      <a:r>
                        <a:rPr lang="nl-NL" sz="1800" dirty="0">
                          <a:effectLst/>
                        </a:rPr>
                        <a:t> </a:t>
                      </a:r>
                      <a:r>
                        <a:rPr lang="nl-NL" sz="1800" dirty="0" err="1">
                          <a:effectLst/>
                        </a:rPr>
                        <a:t>again</a:t>
                      </a:r>
                      <a:r>
                        <a:rPr lang="nl-NL" sz="1800" dirty="0">
                          <a:effectLst/>
                        </a:rPr>
                        <a:t> wants </a:t>
                      </a:r>
                      <a:r>
                        <a:rPr lang="nl-NL" sz="1800" dirty="0" err="1">
                          <a:effectLst/>
                        </a:rPr>
                        <a:t>to</a:t>
                      </a:r>
                      <a:r>
                        <a:rPr lang="nl-NL" sz="1800" dirty="0">
                          <a:effectLst/>
                        </a:rPr>
                        <a:t> </a:t>
                      </a:r>
                      <a:r>
                        <a:rPr lang="nl-NL" sz="1800" dirty="0" err="1">
                          <a:effectLst/>
                        </a:rPr>
                        <a:t>become</a:t>
                      </a:r>
                      <a:r>
                        <a:rPr lang="nl-NL" sz="1800" dirty="0">
                          <a:effectLst/>
                        </a:rPr>
                        <a:t> a mentor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>
                          <a:effectLst/>
                        </a:rPr>
                        <a:t> </a:t>
                      </a:r>
                      <a:endParaRPr lang="nl-NL" sz="18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>
                          <a:effectLst/>
                        </a:rPr>
                        <a:t>X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>
                          <a:effectLst/>
                        </a:rPr>
                        <a:t> 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>
                          <a:effectLst/>
                        </a:rPr>
                        <a:t> </a:t>
                      </a:r>
                      <a:endParaRPr lang="nl-NL" sz="18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280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>
                          <a:effectLst/>
                        </a:rPr>
                        <a:t>Number of mentors that take</a:t>
                      </a:r>
                      <a:r>
                        <a:rPr lang="nl-NL" sz="1800" baseline="0" dirty="0">
                          <a:effectLst/>
                        </a:rPr>
                        <a:t> other responsibiities in the project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>
                          <a:effectLst/>
                        </a:rPr>
                        <a:t>X</a:t>
                      </a:r>
                      <a:endParaRPr lang="nl-NL" sz="18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>
                          <a:effectLst/>
                        </a:rPr>
                        <a:t> </a:t>
                      </a:r>
                      <a:endParaRPr lang="nl-NL" sz="18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>
                          <a:effectLst/>
                        </a:rPr>
                        <a:t> 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>
                          <a:effectLst/>
                        </a:rPr>
                        <a:t> 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3776450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457200" y="1440666"/>
            <a:ext cx="8229600" cy="452596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     Leadership Styles Mentor Projects</a:t>
            </a:r>
          </a:p>
        </p:txBody>
      </p:sp>
      <p:cxnSp>
        <p:nvCxnSpPr>
          <p:cNvPr id="6" name="Rechte verbindingslijn 5"/>
          <p:cNvCxnSpPr/>
          <p:nvPr/>
        </p:nvCxnSpPr>
        <p:spPr>
          <a:xfrm>
            <a:off x="0" y="1440666"/>
            <a:ext cx="9144000" cy="0"/>
          </a:xfrm>
          <a:prstGeom prst="line">
            <a:avLst/>
          </a:prstGeom>
          <a:ln w="57150" cmpd="sng">
            <a:solidFill>
              <a:srgbClr val="ED004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6"/>
          <p:cNvSpPr txBox="1">
            <a:spLocks/>
          </p:cNvSpPr>
          <p:nvPr/>
        </p:nvSpPr>
        <p:spPr>
          <a:xfrm>
            <a:off x="-451768" y="58758"/>
            <a:ext cx="9687208" cy="1143000"/>
          </a:xfrm>
          <a:prstGeom prst="rect">
            <a:avLst/>
          </a:prstGeom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4000" b="1" dirty="0"/>
              <a:t>Royal Orange Foundation</a:t>
            </a:r>
          </a:p>
          <a:p>
            <a:r>
              <a:rPr lang="en-US" sz="4000" b="1" dirty="0"/>
              <a:t>Evaluation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90989" y="2251075"/>
            <a:ext cx="67010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800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2198388"/>
              </p:ext>
            </p:extLst>
          </p:nvPr>
        </p:nvGraphicFramePr>
        <p:xfrm>
          <a:off x="115910" y="2416629"/>
          <a:ext cx="8886802" cy="38275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77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09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66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29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89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065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>
                          <a:effectLst/>
                        </a:rPr>
                        <a:t> 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>
                          <a:effectLst/>
                        </a:rPr>
                        <a:t>Visionair leaderschip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 err="1">
                          <a:effectLst/>
                        </a:rPr>
                        <a:t>Participative</a:t>
                      </a:r>
                      <a:r>
                        <a:rPr lang="nl-NL" sz="1800" dirty="0">
                          <a:effectLst/>
                        </a:rPr>
                        <a:t> leaderschip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 err="1">
                          <a:effectLst/>
                        </a:rPr>
                        <a:t>Social</a:t>
                      </a:r>
                      <a:r>
                        <a:rPr lang="nl-NL" sz="1800" dirty="0">
                          <a:effectLst/>
                        </a:rPr>
                        <a:t> leaderschip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 err="1">
                          <a:effectLst/>
                        </a:rPr>
                        <a:t>Task</a:t>
                      </a:r>
                      <a:r>
                        <a:rPr lang="nl-NL" sz="1800" dirty="0">
                          <a:effectLst/>
                        </a:rPr>
                        <a:t> </a:t>
                      </a:r>
                      <a:r>
                        <a:rPr lang="nl-NL" sz="1800" dirty="0" err="1">
                          <a:effectLst/>
                        </a:rPr>
                        <a:t>effective</a:t>
                      </a:r>
                      <a:r>
                        <a:rPr lang="nl-NL" sz="1800" dirty="0">
                          <a:effectLst/>
                        </a:rPr>
                        <a:t> leaderschip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8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 err="1">
                          <a:effectLst/>
                        </a:rPr>
                        <a:t>Recruiting</a:t>
                      </a:r>
                      <a:r>
                        <a:rPr lang="nl-NL" sz="1800" dirty="0">
                          <a:effectLst/>
                        </a:rPr>
                        <a:t> </a:t>
                      </a:r>
                      <a:r>
                        <a:rPr lang="nl-NL" sz="1800" dirty="0" err="1">
                          <a:effectLst/>
                        </a:rPr>
                        <a:t>mentees</a:t>
                      </a:r>
                      <a:r>
                        <a:rPr lang="nl-NL" sz="1800" dirty="0">
                          <a:effectLst/>
                        </a:rPr>
                        <a:t> </a:t>
                      </a:r>
                      <a:r>
                        <a:rPr lang="nl-NL" sz="1800" dirty="0" err="1">
                          <a:effectLst/>
                        </a:rPr>
                        <a:t>and</a:t>
                      </a:r>
                      <a:r>
                        <a:rPr lang="nl-NL" sz="1800" dirty="0">
                          <a:effectLst/>
                        </a:rPr>
                        <a:t> mentors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>
                          <a:effectLst/>
                        </a:rPr>
                        <a:t> 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>
                          <a:effectLst/>
                        </a:rPr>
                        <a:t> </a:t>
                      </a:r>
                      <a:endParaRPr lang="nl-NL" sz="18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>
                          <a:effectLst/>
                        </a:rPr>
                        <a:t> </a:t>
                      </a:r>
                      <a:endParaRPr lang="nl-NL" sz="18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>
                          <a:effectLst/>
                        </a:rPr>
                        <a:t>X</a:t>
                      </a:r>
                      <a:endParaRPr lang="nl-NL" sz="18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28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>
                          <a:effectLst/>
                        </a:rPr>
                        <a:t>Financial </a:t>
                      </a:r>
                      <a:r>
                        <a:rPr lang="nl-NL" sz="1800" dirty="0" err="1">
                          <a:effectLst/>
                        </a:rPr>
                        <a:t>Contribution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>
                          <a:effectLst/>
                        </a:rPr>
                        <a:t>X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>
                          <a:effectLst/>
                        </a:rPr>
                        <a:t>X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>
                          <a:effectLst/>
                        </a:rPr>
                        <a:t> </a:t>
                      </a:r>
                      <a:endParaRPr lang="nl-NL" sz="18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>
                          <a:effectLst/>
                        </a:rPr>
                        <a:t> </a:t>
                      </a:r>
                      <a:endParaRPr lang="nl-NL" sz="18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8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>
                          <a:effectLst/>
                        </a:rPr>
                        <a:t>Financial </a:t>
                      </a:r>
                      <a:r>
                        <a:rPr lang="nl-NL" sz="1800" dirty="0" err="1">
                          <a:effectLst/>
                        </a:rPr>
                        <a:t>Contribution</a:t>
                      </a:r>
                      <a:r>
                        <a:rPr lang="nl-NL" sz="1800" dirty="0">
                          <a:effectLst/>
                        </a:rPr>
                        <a:t>: </a:t>
                      </a:r>
                      <a:r>
                        <a:rPr lang="nl-NL" sz="1800" dirty="0" err="1">
                          <a:effectLst/>
                        </a:rPr>
                        <a:t>Future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>
                          <a:effectLst/>
                        </a:rPr>
                        <a:t>X</a:t>
                      </a:r>
                      <a:endParaRPr lang="nl-NL" sz="18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>
                          <a:effectLst/>
                        </a:rPr>
                        <a:t>X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>
                          <a:effectLst/>
                        </a:rPr>
                        <a:t> 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>
                          <a:effectLst/>
                        </a:rPr>
                        <a:t> </a:t>
                      </a:r>
                      <a:endParaRPr lang="nl-NL" sz="18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329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 err="1">
                          <a:effectLst/>
                        </a:rPr>
                        <a:t>Added</a:t>
                      </a:r>
                      <a:r>
                        <a:rPr lang="nl-NL" sz="1800" dirty="0">
                          <a:effectLst/>
                        </a:rPr>
                        <a:t> </a:t>
                      </a:r>
                      <a:r>
                        <a:rPr lang="nl-NL" sz="1800" dirty="0" err="1">
                          <a:effectLst/>
                        </a:rPr>
                        <a:t>value</a:t>
                      </a:r>
                      <a:r>
                        <a:rPr lang="nl-NL" sz="1800" dirty="0">
                          <a:effectLst/>
                        </a:rPr>
                        <a:t> project </a:t>
                      </a:r>
                      <a:r>
                        <a:rPr lang="nl-NL" sz="1800" dirty="0" err="1">
                          <a:effectLst/>
                        </a:rPr>
                        <a:t>by</a:t>
                      </a:r>
                      <a:r>
                        <a:rPr lang="nl-NL" sz="1800" dirty="0">
                          <a:effectLst/>
                        </a:rPr>
                        <a:t> </a:t>
                      </a:r>
                      <a:r>
                        <a:rPr lang="nl-NL" sz="1800" dirty="0" err="1">
                          <a:effectLst/>
                        </a:rPr>
                        <a:t>external</a:t>
                      </a:r>
                      <a:r>
                        <a:rPr lang="nl-NL" sz="1800" dirty="0">
                          <a:effectLst/>
                        </a:rPr>
                        <a:t> partners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>
                          <a:effectLst/>
                        </a:rPr>
                        <a:t>X</a:t>
                      </a:r>
                      <a:endParaRPr lang="nl-NL" sz="18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>
                          <a:effectLst/>
                        </a:rPr>
                        <a:t> 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>
                          <a:effectLst/>
                        </a:rPr>
                        <a:t> 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>
                          <a:effectLst/>
                        </a:rPr>
                        <a:t> </a:t>
                      </a:r>
                      <a:endParaRPr lang="nl-NL" sz="18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574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 err="1">
                          <a:effectLst/>
                          <a:latin typeface="Times New Roman"/>
                          <a:ea typeface="SimSun"/>
                        </a:rPr>
                        <a:t>Institutionalisation</a:t>
                      </a:r>
                      <a:r>
                        <a:rPr lang="en-US" sz="1800" dirty="0">
                          <a:effectLst/>
                          <a:latin typeface="Times New Roman"/>
                          <a:ea typeface="SimSun"/>
                        </a:rPr>
                        <a:t> project in partner</a:t>
                      </a:r>
                      <a:r>
                        <a:rPr lang="en-US" sz="1800" baseline="0" dirty="0">
                          <a:effectLst/>
                          <a:latin typeface="Times New Roman"/>
                          <a:ea typeface="SimSun"/>
                        </a:rPr>
                        <a:t> </a:t>
                      </a:r>
                      <a:r>
                        <a:rPr lang="en-US" sz="1800" baseline="0" dirty="0" err="1">
                          <a:effectLst/>
                          <a:latin typeface="Times New Roman"/>
                          <a:ea typeface="SimSun"/>
                        </a:rPr>
                        <a:t>organisations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>
                          <a:effectLst/>
                        </a:rPr>
                        <a:t> 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>
                          <a:effectLst/>
                        </a:rPr>
                        <a:t>X</a:t>
                      </a:r>
                      <a:endParaRPr lang="nl-NL" sz="18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329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SimSun"/>
                        </a:rPr>
                        <a:t>Support</a:t>
                      </a:r>
                      <a:r>
                        <a:rPr lang="en-US" sz="1800" baseline="0" dirty="0">
                          <a:effectLst/>
                          <a:latin typeface="Times New Roman"/>
                          <a:ea typeface="SimSun"/>
                        </a:rPr>
                        <a:t> project by external partners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>
                          <a:effectLst/>
                        </a:rPr>
                        <a:t> </a:t>
                      </a:r>
                      <a:endParaRPr lang="nl-NL" sz="18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>
                          <a:effectLst/>
                        </a:rPr>
                        <a:t>X</a:t>
                      </a:r>
                      <a:endParaRPr lang="nl-NL" sz="18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>
                          <a:effectLst/>
                        </a:rPr>
                        <a:t> </a:t>
                      </a:r>
                      <a:endParaRPr lang="nl-NL" sz="18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nl-NL" sz="1800" dirty="0">
                          <a:effectLst/>
                        </a:rPr>
                        <a:t> </a:t>
                      </a:r>
                      <a:endParaRPr lang="nl-NL" sz="18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9499792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457200" y="1724001"/>
            <a:ext cx="8229600" cy="4525962"/>
          </a:xfrm>
        </p:spPr>
        <p:txBody>
          <a:bodyPr/>
          <a:lstStyle/>
          <a:p>
            <a:pPr eaLnBrk="1" hangingPunct="1"/>
            <a:endParaRPr lang="nl-NL" baseline="30000">
              <a:latin typeface="Helvetica" pitchFamily="34" charset="0"/>
              <a:cs typeface="Helvetica" pitchFamily="34" charset="0"/>
            </a:endParaRPr>
          </a:p>
          <a:p>
            <a:pPr eaLnBrk="1" hangingPunct="1"/>
            <a:endParaRPr lang="nl-NL"/>
          </a:p>
        </p:txBody>
      </p:sp>
      <p:cxnSp>
        <p:nvCxnSpPr>
          <p:cNvPr id="6" name="Rechte verbindingslijn 5"/>
          <p:cNvCxnSpPr/>
          <p:nvPr/>
        </p:nvCxnSpPr>
        <p:spPr>
          <a:xfrm>
            <a:off x="0" y="1108075"/>
            <a:ext cx="9144000" cy="0"/>
          </a:xfrm>
          <a:prstGeom prst="line">
            <a:avLst/>
          </a:prstGeom>
          <a:ln w="57150" cmpd="sng">
            <a:solidFill>
              <a:srgbClr val="ED004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6"/>
          <p:cNvSpPr txBox="1">
            <a:spLocks/>
          </p:cNvSpPr>
          <p:nvPr/>
        </p:nvSpPr>
        <p:spPr>
          <a:xfrm>
            <a:off x="0" y="114242"/>
            <a:ext cx="9144000" cy="1143000"/>
          </a:xfrm>
          <a:prstGeom prst="rect">
            <a:avLst/>
          </a:prstGeom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nl-NL" sz="4000" b="1" dirty="0" err="1"/>
              <a:t>Pioneers</a:t>
            </a:r>
            <a:r>
              <a:rPr lang="nl-NL" sz="4000" b="1" dirty="0"/>
              <a:t> of Mentoring in the Netherlands</a:t>
            </a:r>
            <a:endParaRPr lang="en-US" sz="4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98947" y="1396401"/>
            <a:ext cx="894610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charset="0"/>
              <a:buChar char="•"/>
            </a:pPr>
            <a:r>
              <a:rPr lang="nl-NL" sz="3200" dirty="0" err="1"/>
              <a:t>Turkish</a:t>
            </a:r>
            <a:r>
              <a:rPr lang="nl-NL" sz="3200" dirty="0"/>
              <a:t> and Moroccan students organizations.</a:t>
            </a:r>
          </a:p>
          <a:p>
            <a:pPr marL="685800" indent="-685800">
              <a:buFont typeface="Arial" charset="0"/>
              <a:buChar char="•"/>
            </a:pPr>
            <a:r>
              <a:rPr lang="nl-NL" sz="3200" dirty="0"/>
              <a:t>Homework classes for children in primary and lower secondary school.</a:t>
            </a:r>
          </a:p>
          <a:p>
            <a:pPr marL="685800" indent="-685800">
              <a:buFont typeface="Arial" charset="0"/>
              <a:buChar char="•"/>
            </a:pPr>
            <a:r>
              <a:rPr lang="nl-NL" sz="3200" dirty="0"/>
              <a:t>Parents were unable </a:t>
            </a:r>
            <a:r>
              <a:rPr lang="nl-NL" sz="3200" dirty="0" err="1"/>
              <a:t>to</a:t>
            </a:r>
            <a:r>
              <a:rPr lang="nl-NL" sz="3200" dirty="0"/>
              <a:t> help </a:t>
            </a:r>
            <a:r>
              <a:rPr lang="nl-NL" sz="3200" dirty="0" err="1"/>
              <a:t>and</a:t>
            </a:r>
            <a:r>
              <a:rPr lang="nl-NL" sz="3200" dirty="0"/>
              <a:t> </a:t>
            </a:r>
            <a:r>
              <a:rPr lang="nl-NL" sz="3200" dirty="0" err="1"/>
              <a:t>advise</a:t>
            </a:r>
            <a:r>
              <a:rPr lang="nl-NL" sz="3200" dirty="0"/>
              <a:t> on school </a:t>
            </a:r>
            <a:r>
              <a:rPr lang="nl-NL" sz="3200" dirty="0" err="1"/>
              <a:t>matters</a:t>
            </a:r>
            <a:r>
              <a:rPr lang="nl-NL" sz="3200" dirty="0"/>
              <a:t>.</a:t>
            </a:r>
          </a:p>
          <a:p>
            <a:pPr marL="685800" indent="-685800">
              <a:buFont typeface="Arial" charset="0"/>
              <a:buChar char="•"/>
            </a:pPr>
            <a:r>
              <a:rPr lang="nl-NL" sz="3200" dirty="0"/>
              <a:t>SOEBA </a:t>
            </a:r>
            <a:r>
              <a:rPr lang="nl-NL" sz="3200" dirty="0" err="1"/>
              <a:t>homework</a:t>
            </a:r>
            <a:r>
              <a:rPr lang="nl-NL" sz="3200" dirty="0"/>
              <a:t> project.</a:t>
            </a:r>
          </a:p>
          <a:p>
            <a:pPr marL="685800" indent="-685800">
              <a:buFont typeface="Arial" charset="0"/>
              <a:buChar char="•"/>
            </a:pPr>
            <a:r>
              <a:rPr lang="nl-NL" sz="3200" dirty="0"/>
              <a:t>My </a:t>
            </a:r>
            <a:r>
              <a:rPr lang="nl-NL" sz="3200" dirty="0" err="1"/>
              <a:t>own</a:t>
            </a:r>
            <a:r>
              <a:rPr lang="nl-NL" sz="3200" dirty="0"/>
              <a:t> PhD research </a:t>
            </a:r>
            <a:r>
              <a:rPr lang="nl-NL" sz="3200" dirty="0" err="1"/>
              <a:t>which</a:t>
            </a:r>
            <a:r>
              <a:rPr lang="nl-NL" sz="3200" dirty="0"/>
              <a:t> </a:t>
            </a:r>
            <a:r>
              <a:rPr lang="nl-NL" sz="3200" dirty="0" err="1"/>
              <a:t>brought</a:t>
            </a:r>
            <a:r>
              <a:rPr lang="nl-NL" sz="3200" dirty="0"/>
              <a:t> out </a:t>
            </a:r>
            <a:r>
              <a:rPr lang="nl-NL" sz="3200" dirty="0" err="1"/>
              <a:t>the</a:t>
            </a:r>
            <a:r>
              <a:rPr lang="nl-NL" sz="3200" dirty="0"/>
              <a:t> </a:t>
            </a:r>
            <a:r>
              <a:rPr lang="nl-NL" sz="3200" dirty="0" err="1"/>
              <a:t>importance</a:t>
            </a:r>
            <a:r>
              <a:rPr lang="nl-NL" sz="3200" dirty="0"/>
              <a:t> of </a:t>
            </a:r>
            <a:r>
              <a:rPr lang="nl-NL" sz="3200" dirty="0" err="1"/>
              <a:t>older</a:t>
            </a:r>
            <a:r>
              <a:rPr lang="nl-NL" sz="3200" dirty="0"/>
              <a:t> </a:t>
            </a:r>
            <a:r>
              <a:rPr lang="nl-NL" sz="3200" dirty="0" err="1"/>
              <a:t>siblings</a:t>
            </a:r>
            <a:r>
              <a:rPr lang="nl-NL" sz="3200" dirty="0"/>
              <a:t>.</a:t>
            </a:r>
          </a:p>
          <a:p>
            <a:pPr marL="685800" indent="-685800">
              <a:buFont typeface="Arial" charset="0"/>
              <a:buChar char="•"/>
            </a:pPr>
            <a:r>
              <a:rPr lang="nl-NL" sz="3200" dirty="0"/>
              <a:t>Report on </a:t>
            </a:r>
            <a:r>
              <a:rPr lang="nl-NL" sz="3200" dirty="0" err="1"/>
              <a:t>the</a:t>
            </a:r>
            <a:r>
              <a:rPr lang="nl-NL" sz="3200" dirty="0"/>
              <a:t> SOEBA </a:t>
            </a:r>
            <a:r>
              <a:rPr lang="nl-NL" sz="3200" dirty="0" err="1"/>
              <a:t>homework</a:t>
            </a:r>
            <a:r>
              <a:rPr lang="nl-NL" sz="3200" dirty="0"/>
              <a:t> project</a:t>
            </a:r>
          </a:p>
          <a:p>
            <a:pPr marL="685800" indent="-685800">
              <a:buFont typeface="Arial" charset="0"/>
              <a:buChar char="•"/>
            </a:pPr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181142328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Rechte verbindingslijn 5"/>
          <p:cNvCxnSpPr/>
          <p:nvPr/>
        </p:nvCxnSpPr>
        <p:spPr>
          <a:xfrm>
            <a:off x="0" y="1108075"/>
            <a:ext cx="9144000" cy="0"/>
          </a:xfrm>
          <a:prstGeom prst="line">
            <a:avLst/>
          </a:prstGeom>
          <a:ln w="57150" cmpd="sng">
            <a:solidFill>
              <a:srgbClr val="ED004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41403" y="272716"/>
            <a:ext cx="8649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New Largescale Mentor Program Op Zuid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6674" y="1295677"/>
            <a:ext cx="853440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800" dirty="0"/>
              <a:t>The aim is to establish a 1000 mentor-mentee connections. 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800" dirty="0"/>
              <a:t>In the year 2015-2016 799 pupils received mentoring by a student mentor (Rotterdam University of Applied Science)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800" dirty="0"/>
              <a:t>Aimed at Secondary Schools in the South district of Rotterdam. 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800" dirty="0"/>
              <a:t>All children in the participating classes get a mentor. 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800" dirty="0"/>
              <a:t>Mentoring is done in school with a teacher present. Both one on one mentoring and in small groups (3 or 4 children).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066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Rechte verbindingslijn 5"/>
          <p:cNvCxnSpPr/>
          <p:nvPr/>
        </p:nvCxnSpPr>
        <p:spPr>
          <a:xfrm>
            <a:off x="0" y="1108075"/>
            <a:ext cx="9144000" cy="0"/>
          </a:xfrm>
          <a:prstGeom prst="line">
            <a:avLst/>
          </a:prstGeom>
          <a:ln w="57150" cmpd="sng">
            <a:solidFill>
              <a:srgbClr val="ED004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8F0D32D1-7860-4D3D-85FC-DB64ED8312F0}"/>
              </a:ext>
            </a:extLst>
          </p:cNvPr>
          <p:cNvSpPr txBox="1"/>
          <p:nvPr/>
        </p:nvSpPr>
        <p:spPr>
          <a:xfrm>
            <a:off x="160256" y="402771"/>
            <a:ext cx="85700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Results of the Mentoring Program Op Zuid</a:t>
            </a:r>
            <a:endParaRPr lang="x-none" sz="32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6156D6-FB7B-447A-BE48-C701AF7A199B}"/>
              </a:ext>
            </a:extLst>
          </p:cNvPr>
          <p:cNvSpPr txBox="1"/>
          <p:nvPr/>
        </p:nvSpPr>
        <p:spPr>
          <a:xfrm>
            <a:off x="0" y="1643743"/>
            <a:ext cx="9144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In general only small significant effects on school subjects scores.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Stronger effects when mentoring was one on one.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Stronger effects when mentor was always present (student mentors do not always show up). </a:t>
            </a:r>
          </a:p>
          <a:p>
            <a:r>
              <a:rPr lang="en-US" sz="2800" dirty="0"/>
              <a:t> </a:t>
            </a:r>
            <a:endParaRPr lang="x-none" sz="2800" dirty="0"/>
          </a:p>
        </p:txBody>
      </p:sp>
    </p:spTree>
    <p:extLst>
      <p:ext uri="{BB962C8B-B14F-4D97-AF65-F5344CB8AC3E}">
        <p14:creationId xmlns:p14="http://schemas.microsoft.com/office/powerpoint/2010/main" val="2800600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Rechte verbindingslijn 5"/>
          <p:cNvCxnSpPr/>
          <p:nvPr/>
        </p:nvCxnSpPr>
        <p:spPr>
          <a:xfrm>
            <a:off x="0" y="1108075"/>
            <a:ext cx="9144000" cy="0"/>
          </a:xfrm>
          <a:prstGeom prst="line">
            <a:avLst/>
          </a:prstGeom>
          <a:ln w="57150" cmpd="sng">
            <a:solidFill>
              <a:srgbClr val="ED004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DAEF3CC6-59D3-4AD0-9D83-074C08B5F073}"/>
              </a:ext>
            </a:extLst>
          </p:cNvPr>
          <p:cNvSpPr txBox="1"/>
          <p:nvPr/>
        </p:nvSpPr>
        <p:spPr>
          <a:xfrm>
            <a:off x="320512" y="283029"/>
            <a:ext cx="84098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Satisfaction with Mentor Program Op Zuid</a:t>
            </a:r>
            <a:endParaRPr lang="x-none" sz="32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F55D32-A7AB-4424-9F9E-A906E3937CB1}"/>
              </a:ext>
            </a:extLst>
          </p:cNvPr>
          <p:cNvSpPr txBox="1"/>
          <p:nvPr/>
        </p:nvSpPr>
        <p:spPr>
          <a:xfrm>
            <a:off x="0" y="1108075"/>
            <a:ext cx="9144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Both teachers, </a:t>
            </a:r>
            <a:r>
              <a:rPr lang="en-US" sz="2800" dirty="0" err="1"/>
              <a:t>studentmentors</a:t>
            </a:r>
            <a:r>
              <a:rPr lang="en-US" sz="2800" dirty="0"/>
              <a:t> and mentees show a great deal of </a:t>
            </a:r>
            <a:r>
              <a:rPr lang="en-US" sz="2800" dirty="0" err="1"/>
              <a:t>statisfaction</a:t>
            </a:r>
            <a:r>
              <a:rPr lang="en-US" sz="2800" dirty="0"/>
              <a:t> with the program.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The satisfaction is much bigger than the statistical results justify based on the evaluation.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This is true for many mentor programs: a lot of enthusiasm but it doesn’t results in very big study gains.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Why is this the case?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800600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Rechte verbindingslijn 5"/>
          <p:cNvCxnSpPr/>
          <p:nvPr/>
        </p:nvCxnSpPr>
        <p:spPr>
          <a:xfrm>
            <a:off x="0" y="1108075"/>
            <a:ext cx="9144000" cy="0"/>
          </a:xfrm>
          <a:prstGeom prst="line">
            <a:avLst/>
          </a:prstGeom>
          <a:ln w="57150" cmpd="sng">
            <a:solidFill>
              <a:srgbClr val="ED004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0" y="272716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+mj-lt"/>
              </a:rPr>
              <a:t>New Mentor Programs for Refugee Children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0422" y="1348921"/>
            <a:ext cx="8983578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sz="2800" dirty="0"/>
              <a:t>Sweden, Germany, The Netherlands and Austria most effected by the refugee crises of 2015-2016.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dirty="0"/>
              <a:t>Many children have come to Europe that need to be included in education.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dirty="0"/>
              <a:t>The biggest challenges are with children that came during secondary school age.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dirty="0"/>
              <a:t>Second language learning and adaption to a new school program and environment.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dirty="0"/>
              <a:t>Different approaches across countries to include them!</a:t>
            </a:r>
          </a:p>
          <a:p>
            <a:pPr marL="457200" indent="-457200">
              <a:buFont typeface="Arial" charset="0"/>
              <a:buChar char="•"/>
            </a:pP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600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Rechte verbindingslijn 5"/>
          <p:cNvCxnSpPr/>
          <p:nvPr/>
        </p:nvCxnSpPr>
        <p:spPr>
          <a:xfrm>
            <a:off x="0" y="1108075"/>
            <a:ext cx="9144000" cy="0"/>
          </a:xfrm>
          <a:prstGeom prst="line">
            <a:avLst/>
          </a:prstGeom>
          <a:ln w="57150" cmpd="sng">
            <a:solidFill>
              <a:srgbClr val="ED004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465221" y="385011"/>
            <a:ext cx="83258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Key Issue: Second Language Learning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6357" y="1443841"/>
            <a:ext cx="898357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800" dirty="0"/>
              <a:t>In Germany and The Netherlands refugee children are put in separate classes for one or two years. 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800" dirty="0"/>
              <a:t>After these transition classes they are put in regular classes, usually without further second language support. 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800" dirty="0"/>
              <a:t>Most children end up in vocational classes irrespective of their capacities.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800" dirty="0"/>
              <a:t>There are considerable problems integrating refugee children in secondary schools in Germany and The Netherlands!</a:t>
            </a:r>
          </a:p>
        </p:txBody>
      </p:sp>
    </p:spTree>
    <p:extLst>
      <p:ext uri="{BB962C8B-B14F-4D97-AF65-F5344CB8AC3E}">
        <p14:creationId xmlns:p14="http://schemas.microsoft.com/office/powerpoint/2010/main" val="2800600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Rechte verbindingslijn 5"/>
          <p:cNvCxnSpPr/>
          <p:nvPr/>
        </p:nvCxnSpPr>
        <p:spPr>
          <a:xfrm>
            <a:off x="0" y="1108075"/>
            <a:ext cx="9144000" cy="0"/>
          </a:xfrm>
          <a:prstGeom prst="line">
            <a:avLst/>
          </a:prstGeom>
          <a:ln w="57150" cmpd="sng">
            <a:solidFill>
              <a:srgbClr val="ED004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" y="208547"/>
            <a:ext cx="86306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Can Mentor Projects Potentially Help?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" y="1636295"/>
            <a:ext cx="8967536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800" dirty="0"/>
              <a:t>In the Mentor program Op Zuid in Rotterdam refugee children are now also receiving mentoring. 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800" dirty="0"/>
              <a:t>No large scale evaluation, but experiences are very positive based on comments of both the student mentors and refugee children. 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800" dirty="0"/>
              <a:t>Student and Peer mentoring (one to one) by native born students aimed at second language learning can help refugee children to learn the language more quickly.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800" dirty="0"/>
              <a:t>Children benefit from one to one attention which they usually cannot get from the teacher.</a:t>
            </a:r>
          </a:p>
          <a:p>
            <a:pPr marL="285750" indent="-285750">
              <a:buFont typeface="Arial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600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Rechte verbindingslijn 5"/>
          <p:cNvCxnSpPr/>
          <p:nvPr/>
        </p:nvCxnSpPr>
        <p:spPr>
          <a:xfrm>
            <a:off x="0" y="1108075"/>
            <a:ext cx="9144000" cy="0"/>
          </a:xfrm>
          <a:prstGeom prst="line">
            <a:avLst/>
          </a:prstGeom>
          <a:ln w="57150" cmpd="sng">
            <a:solidFill>
              <a:srgbClr val="ED004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582944" y="245097"/>
            <a:ext cx="47134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Summary</a:t>
            </a:r>
          </a:p>
        </p:txBody>
      </p:sp>
      <p:pic>
        <p:nvPicPr>
          <p:cNvPr id="5" name="Picture 12" descr="http://www.cs.vu.nl/~mhoogen/temp_images/VU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6487" y="114242"/>
            <a:ext cx="1546225" cy="91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31974" y="1272093"/>
            <a:ext cx="901202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3200" dirty="0"/>
              <a:t>First mentor projects in the Netherlands aimed at children of immigrants and were started by Turkish and Moroccan student organizations.</a:t>
            </a:r>
          </a:p>
          <a:p>
            <a:pPr marL="285750" indent="-285750">
              <a:buFont typeface="Arial" charset="0"/>
              <a:buChar char="•"/>
            </a:pPr>
            <a:r>
              <a:rPr lang="en-US" sz="3200" dirty="0"/>
              <a:t>Professionalization of projects (Training, Methodology; Organization).</a:t>
            </a:r>
          </a:p>
          <a:p>
            <a:pPr marL="285750" indent="-285750">
              <a:buFont typeface="Arial" charset="0"/>
              <a:buChar char="•"/>
            </a:pPr>
            <a:r>
              <a:rPr lang="en-US" sz="3200" dirty="0"/>
              <a:t>Upscaling of mentor projects (broader target group; disadvantaged youth).</a:t>
            </a:r>
          </a:p>
          <a:p>
            <a:pPr marL="285750" indent="-285750">
              <a:buFont typeface="Arial" charset="0"/>
              <a:buChar char="•"/>
            </a:pPr>
            <a:r>
              <a:rPr lang="en-US" sz="3200" dirty="0"/>
              <a:t>More large scale evaluation. Largely positive outcomes, but not very </a:t>
            </a:r>
            <a:r>
              <a:rPr lang="en-US" sz="3200"/>
              <a:t>big effects. </a:t>
            </a:r>
            <a:endParaRPr lang="en-US" sz="3200" dirty="0"/>
          </a:p>
          <a:p>
            <a:pPr marL="285750" indent="-285750">
              <a:buFont typeface="Arial" charset="0"/>
              <a:buChar char="•"/>
            </a:pPr>
            <a:r>
              <a:rPr lang="en-US" sz="3200" dirty="0"/>
              <a:t>New phase: refugee children as a new target group.   </a:t>
            </a:r>
          </a:p>
        </p:txBody>
      </p:sp>
    </p:spTree>
    <p:extLst>
      <p:ext uri="{BB962C8B-B14F-4D97-AF65-F5344CB8AC3E}">
        <p14:creationId xmlns:p14="http://schemas.microsoft.com/office/powerpoint/2010/main" val="237071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457200" y="1724001"/>
            <a:ext cx="8229600" cy="4525962"/>
          </a:xfrm>
        </p:spPr>
        <p:txBody>
          <a:bodyPr/>
          <a:lstStyle/>
          <a:p>
            <a:pPr marL="0" indent="0" eaLnBrk="1" hangingPunct="1">
              <a:buNone/>
            </a:pPr>
            <a:endParaRPr lang="nl-NL" baseline="30000" dirty="0">
              <a:latin typeface="Helvetica" pitchFamily="34" charset="0"/>
              <a:cs typeface="Helvetica" pitchFamily="34" charset="0"/>
            </a:endParaRPr>
          </a:p>
          <a:p>
            <a:pPr eaLnBrk="1" hangingPunct="1"/>
            <a:endParaRPr lang="nl-NL" dirty="0"/>
          </a:p>
        </p:txBody>
      </p:sp>
      <p:cxnSp>
        <p:nvCxnSpPr>
          <p:cNvPr id="6" name="Rechte verbindingslijn 5"/>
          <p:cNvCxnSpPr/>
          <p:nvPr/>
        </p:nvCxnSpPr>
        <p:spPr>
          <a:xfrm>
            <a:off x="0" y="1108075"/>
            <a:ext cx="9144000" cy="0"/>
          </a:xfrm>
          <a:prstGeom prst="line">
            <a:avLst/>
          </a:prstGeom>
          <a:ln w="57150" cmpd="sng">
            <a:solidFill>
              <a:srgbClr val="ED004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6"/>
          <p:cNvSpPr txBox="1">
            <a:spLocks/>
          </p:cNvSpPr>
          <p:nvPr/>
        </p:nvSpPr>
        <p:spPr>
          <a:xfrm>
            <a:off x="362578" y="42626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nl-NL" sz="4000" b="1" dirty="0"/>
              <a:t>SOEBA Community Organisation</a:t>
            </a:r>
            <a:endParaRPr lang="en-US" sz="4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95002" y="1339409"/>
            <a:ext cx="9144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charset="0"/>
              <a:buChar char="•"/>
            </a:pPr>
            <a:r>
              <a:rPr lang="nl-NL" sz="3600" dirty="0"/>
              <a:t>SOEBA </a:t>
            </a:r>
            <a:r>
              <a:rPr lang="nl-NL" sz="3600" dirty="0" err="1"/>
              <a:t>and</a:t>
            </a:r>
            <a:r>
              <a:rPr lang="nl-NL" sz="3600" dirty="0"/>
              <a:t> I </a:t>
            </a:r>
            <a:r>
              <a:rPr lang="nl-NL" sz="3600" dirty="0" err="1"/>
              <a:t>developed</a:t>
            </a:r>
            <a:r>
              <a:rPr lang="nl-NL" sz="3600" dirty="0"/>
              <a:t> </a:t>
            </a:r>
            <a:r>
              <a:rPr lang="nl-NL" sz="3600" dirty="0" err="1"/>
              <a:t>the</a:t>
            </a:r>
            <a:r>
              <a:rPr lang="nl-NL" sz="3600" dirty="0"/>
              <a:t> first mentor project in schools.</a:t>
            </a:r>
          </a:p>
          <a:p>
            <a:pPr marL="685800" indent="-685800">
              <a:buFont typeface="Arial" charset="0"/>
              <a:buChar char="•"/>
            </a:pPr>
            <a:r>
              <a:rPr lang="nl-NL" sz="3600" dirty="0" err="1"/>
              <a:t>Ministry</a:t>
            </a:r>
            <a:r>
              <a:rPr lang="nl-NL" sz="3600" dirty="0"/>
              <a:t> of </a:t>
            </a:r>
            <a:r>
              <a:rPr lang="nl-NL" sz="3600" dirty="0" err="1"/>
              <a:t>Education</a:t>
            </a:r>
            <a:r>
              <a:rPr lang="nl-NL" sz="3600" dirty="0"/>
              <a:t> </a:t>
            </a:r>
            <a:r>
              <a:rPr lang="nl-NL" sz="3600" dirty="0" err="1"/>
              <a:t>picks</a:t>
            </a:r>
            <a:r>
              <a:rPr lang="nl-NL" sz="3600" dirty="0"/>
              <a:t> up publicity </a:t>
            </a:r>
            <a:r>
              <a:rPr lang="nl-NL" sz="3600" dirty="0" err="1"/>
              <a:t>around</a:t>
            </a:r>
            <a:r>
              <a:rPr lang="nl-NL" sz="3600" dirty="0"/>
              <a:t> mentor project SOEBA.</a:t>
            </a:r>
          </a:p>
          <a:p>
            <a:pPr marL="685800" indent="-685800">
              <a:buFont typeface="Arial" charset="0"/>
              <a:buChar char="•"/>
            </a:pPr>
            <a:r>
              <a:rPr lang="nl-NL" sz="3600" dirty="0"/>
              <a:t>Development of a </a:t>
            </a:r>
            <a:r>
              <a:rPr lang="nl-NL" sz="3600" dirty="0" err="1"/>
              <a:t>national</a:t>
            </a:r>
            <a:r>
              <a:rPr lang="nl-NL" sz="3600" dirty="0"/>
              <a:t> mentor program </a:t>
            </a:r>
            <a:r>
              <a:rPr lang="nl-NL" sz="3600" dirty="0" err="1"/>
              <a:t>aimed</a:t>
            </a:r>
            <a:r>
              <a:rPr lang="nl-NL" sz="3600" dirty="0"/>
              <a:t> at </a:t>
            </a:r>
            <a:r>
              <a:rPr lang="nl-NL" sz="3600" dirty="0" err="1"/>
              <a:t>children</a:t>
            </a:r>
            <a:r>
              <a:rPr lang="nl-NL" sz="3600" dirty="0"/>
              <a:t> of </a:t>
            </a:r>
            <a:r>
              <a:rPr lang="nl-NL" sz="3600" dirty="0" err="1"/>
              <a:t>immigrants</a:t>
            </a:r>
            <a:r>
              <a:rPr lang="nl-NL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5312683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457200" y="1724001"/>
            <a:ext cx="8229600" cy="4525962"/>
          </a:xfrm>
        </p:spPr>
        <p:txBody>
          <a:bodyPr/>
          <a:lstStyle/>
          <a:p>
            <a:pPr eaLnBrk="1" hangingPunct="1"/>
            <a:endParaRPr lang="nl-NL" baseline="30000">
              <a:latin typeface="Helvetica" pitchFamily="34" charset="0"/>
              <a:cs typeface="Helvetica" pitchFamily="34" charset="0"/>
            </a:endParaRPr>
          </a:p>
          <a:p>
            <a:pPr eaLnBrk="1" hangingPunct="1"/>
            <a:endParaRPr lang="nl-NL"/>
          </a:p>
        </p:txBody>
      </p:sp>
      <p:cxnSp>
        <p:nvCxnSpPr>
          <p:cNvPr id="6" name="Rechte verbindingslijn 5"/>
          <p:cNvCxnSpPr/>
          <p:nvPr/>
        </p:nvCxnSpPr>
        <p:spPr>
          <a:xfrm>
            <a:off x="0" y="1108075"/>
            <a:ext cx="9144000" cy="0"/>
          </a:xfrm>
          <a:prstGeom prst="line">
            <a:avLst/>
          </a:prstGeom>
          <a:ln w="57150" cmpd="sng">
            <a:solidFill>
              <a:srgbClr val="ED004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6"/>
          <p:cNvSpPr txBox="1">
            <a:spLocks/>
          </p:cNvSpPr>
          <p:nvPr/>
        </p:nvSpPr>
        <p:spPr>
          <a:xfrm>
            <a:off x="163631" y="100594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nl-NL" sz="4000" b="1" dirty="0"/>
              <a:t>Developing a National Program</a:t>
            </a:r>
            <a:endParaRPr lang="en-US" sz="4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0471" y="1250840"/>
            <a:ext cx="9123529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charset="0"/>
              <a:buChar char="•"/>
            </a:pPr>
            <a:r>
              <a:rPr lang="nl-NL" sz="3600" dirty="0"/>
              <a:t>Evaluation report for the Ministry of Education on </a:t>
            </a:r>
            <a:r>
              <a:rPr lang="nl-NL" sz="3600" dirty="0" err="1"/>
              <a:t>four</a:t>
            </a:r>
            <a:r>
              <a:rPr lang="nl-NL" sz="3600" dirty="0"/>
              <a:t> pilot mentor projects.</a:t>
            </a:r>
          </a:p>
          <a:p>
            <a:pPr marL="685800" indent="-685800">
              <a:buFont typeface="Arial" charset="0"/>
              <a:buChar char="•"/>
            </a:pPr>
            <a:r>
              <a:rPr lang="nl-NL" sz="3600" dirty="0"/>
              <a:t>A lot of differences between projects: goals, methods and organizations </a:t>
            </a:r>
            <a:r>
              <a:rPr lang="nl-NL" sz="3600" dirty="0" err="1"/>
              <a:t>involved</a:t>
            </a:r>
            <a:r>
              <a:rPr lang="nl-NL" sz="3600" dirty="0"/>
              <a:t>.</a:t>
            </a:r>
          </a:p>
          <a:p>
            <a:pPr marL="685800" indent="-685800">
              <a:buFont typeface="Arial" charset="0"/>
              <a:buChar char="•"/>
            </a:pPr>
            <a:r>
              <a:rPr lang="nl-NL" sz="3600" u="sng" dirty="0"/>
              <a:t>Next step</a:t>
            </a:r>
            <a:r>
              <a:rPr lang="nl-NL" sz="3600" dirty="0"/>
              <a:t>: </a:t>
            </a:r>
            <a:r>
              <a:rPr lang="nl-NL" sz="3600" dirty="0" err="1"/>
              <a:t>To</a:t>
            </a:r>
            <a:r>
              <a:rPr lang="nl-NL" sz="3600" dirty="0"/>
              <a:t> </a:t>
            </a:r>
            <a:r>
              <a:rPr lang="nl-NL" sz="3600" dirty="0" err="1"/>
              <a:t>develop</a:t>
            </a:r>
            <a:r>
              <a:rPr lang="nl-NL" sz="3600" dirty="0"/>
              <a:t> a professional </a:t>
            </a:r>
            <a:r>
              <a:rPr lang="nl-NL" sz="3600" dirty="0" err="1"/>
              <a:t>methodology</a:t>
            </a:r>
            <a:r>
              <a:rPr lang="nl-NL" sz="3600" dirty="0"/>
              <a:t> </a:t>
            </a:r>
            <a:r>
              <a:rPr lang="nl-NL" sz="3600" dirty="0" err="1"/>
              <a:t>and</a:t>
            </a:r>
            <a:r>
              <a:rPr lang="nl-NL" sz="3600" dirty="0"/>
              <a:t> </a:t>
            </a:r>
            <a:r>
              <a:rPr lang="nl-NL" sz="3600" dirty="0" err="1"/>
              <a:t>toolkit</a:t>
            </a:r>
            <a:r>
              <a:rPr lang="nl-NL" sz="3600" dirty="0"/>
              <a:t> </a:t>
            </a:r>
            <a:r>
              <a:rPr lang="nl-NL" sz="3600" dirty="0" err="1"/>
              <a:t>mentoring</a:t>
            </a:r>
            <a:r>
              <a:rPr lang="nl-NL" sz="3600" dirty="0"/>
              <a:t> </a:t>
            </a:r>
            <a:r>
              <a:rPr lang="nl-NL" sz="3600" dirty="0" err="1"/>
              <a:t>together</a:t>
            </a:r>
            <a:r>
              <a:rPr lang="nl-NL" sz="3600" dirty="0"/>
              <a:t> </a:t>
            </a:r>
            <a:r>
              <a:rPr lang="nl-NL" sz="3600" dirty="0" err="1"/>
              <a:t>with</a:t>
            </a:r>
            <a:r>
              <a:rPr lang="nl-NL" sz="3600" dirty="0"/>
              <a:t> commercial </a:t>
            </a:r>
            <a:r>
              <a:rPr lang="nl-NL" sz="3600" dirty="0" err="1"/>
              <a:t>educational</a:t>
            </a:r>
            <a:r>
              <a:rPr lang="nl-NL" sz="3600" dirty="0"/>
              <a:t> </a:t>
            </a:r>
            <a:r>
              <a:rPr lang="nl-NL" sz="3600" dirty="0" err="1"/>
              <a:t>buro</a:t>
            </a:r>
            <a:r>
              <a:rPr lang="nl-NL" sz="3600" dirty="0"/>
              <a:t> </a:t>
            </a:r>
            <a:r>
              <a:rPr lang="nl-NL" sz="3600" dirty="0" err="1"/>
              <a:t>Sardes</a:t>
            </a:r>
            <a:r>
              <a:rPr lang="nl-NL" sz="3600" dirty="0"/>
              <a:t>.    </a:t>
            </a:r>
          </a:p>
          <a:p>
            <a:pPr marL="685800" indent="-685800">
              <a:buFont typeface="Arial" charset="0"/>
              <a:buChar char="•"/>
            </a:pPr>
            <a:endParaRPr lang="nl-NL" sz="3600" dirty="0"/>
          </a:p>
          <a:p>
            <a:pPr marL="685800" indent="-685800">
              <a:buFont typeface="Arial" charset="0"/>
              <a:buChar char="•"/>
            </a:pPr>
            <a:endParaRPr lang="nl-NL" sz="3600" dirty="0"/>
          </a:p>
          <a:p>
            <a:r>
              <a:rPr lang="nl-NL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312683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19743" y="1243594"/>
            <a:ext cx="8904514" cy="4525962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nl-NL" sz="3600" u="sng" dirty="0" err="1"/>
              <a:t>Introduction</a:t>
            </a:r>
            <a:r>
              <a:rPr lang="nl-NL" sz="3600" u="sng" dirty="0"/>
              <a:t> </a:t>
            </a:r>
            <a:r>
              <a:rPr lang="nl-NL" sz="3600" u="sng" dirty="0" err="1"/>
              <a:t>phase</a:t>
            </a:r>
            <a:r>
              <a:rPr lang="nl-NL" sz="3600" u="sng" dirty="0"/>
              <a:t> </a:t>
            </a:r>
            <a:r>
              <a:rPr lang="nl-NL" sz="3600" dirty="0"/>
              <a:t>: matching </a:t>
            </a:r>
            <a:r>
              <a:rPr lang="nl-NL" sz="3600" dirty="0" err="1"/>
              <a:t>and</a:t>
            </a:r>
            <a:r>
              <a:rPr lang="nl-NL" sz="3600" dirty="0"/>
              <a:t> setting goals.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nl-NL" sz="3600" u="sng" dirty="0"/>
              <a:t>Practical </a:t>
            </a:r>
            <a:r>
              <a:rPr lang="nl-NL" sz="3600" u="sng" dirty="0" err="1"/>
              <a:t>phase</a:t>
            </a:r>
            <a:r>
              <a:rPr lang="nl-NL" sz="3600" u="sng" dirty="0"/>
              <a:t>:</a:t>
            </a:r>
            <a:r>
              <a:rPr lang="nl-NL" sz="3600" dirty="0"/>
              <a:t> </a:t>
            </a:r>
            <a:r>
              <a:rPr lang="nl-NL" sz="3600" dirty="0" err="1"/>
              <a:t>aimed</a:t>
            </a:r>
            <a:r>
              <a:rPr lang="nl-NL" sz="3600" dirty="0"/>
              <a:t> at </a:t>
            </a:r>
            <a:r>
              <a:rPr lang="nl-NL" sz="3600" dirty="0" err="1"/>
              <a:t>giving</a:t>
            </a:r>
            <a:r>
              <a:rPr lang="nl-NL" sz="3600" dirty="0"/>
              <a:t> pupil tools </a:t>
            </a:r>
            <a:r>
              <a:rPr lang="nl-NL" sz="3600" dirty="0" err="1"/>
              <a:t>to</a:t>
            </a:r>
            <a:r>
              <a:rPr lang="nl-NL" sz="3600" dirty="0"/>
              <a:t> </a:t>
            </a:r>
            <a:r>
              <a:rPr lang="nl-NL" sz="3600" dirty="0" err="1"/>
              <a:t>study</a:t>
            </a:r>
            <a:r>
              <a:rPr lang="nl-NL" sz="3600" dirty="0"/>
              <a:t> more </a:t>
            </a:r>
            <a:r>
              <a:rPr lang="nl-NL" sz="3600" dirty="0" err="1"/>
              <a:t>effectively</a:t>
            </a:r>
            <a:r>
              <a:rPr lang="nl-NL" sz="3600" dirty="0"/>
              <a:t>: </a:t>
            </a:r>
            <a:r>
              <a:rPr lang="nl-NL" sz="3600" dirty="0" err="1"/>
              <a:t>learning</a:t>
            </a:r>
            <a:r>
              <a:rPr lang="nl-NL" sz="3600" dirty="0"/>
              <a:t> </a:t>
            </a:r>
            <a:r>
              <a:rPr lang="nl-NL" sz="3600" dirty="0" err="1"/>
              <a:t>to</a:t>
            </a:r>
            <a:r>
              <a:rPr lang="nl-NL" sz="3600" dirty="0"/>
              <a:t> </a:t>
            </a:r>
            <a:r>
              <a:rPr lang="nl-NL" sz="3600" dirty="0" err="1"/>
              <a:t>learn</a:t>
            </a:r>
            <a:r>
              <a:rPr lang="nl-NL" sz="3600" dirty="0"/>
              <a:t>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nl-NL" sz="3600" u="sng" dirty="0"/>
              <a:t>In-</a:t>
            </a:r>
            <a:r>
              <a:rPr lang="nl-NL" sz="3600" u="sng" dirty="0" err="1"/>
              <a:t>depth</a:t>
            </a:r>
            <a:r>
              <a:rPr lang="nl-NL" sz="3600" u="sng" dirty="0"/>
              <a:t> </a:t>
            </a:r>
            <a:r>
              <a:rPr lang="nl-NL" sz="3600" u="sng" dirty="0" err="1"/>
              <a:t>phase</a:t>
            </a:r>
            <a:r>
              <a:rPr lang="nl-NL" sz="3600" u="sng" dirty="0"/>
              <a:t>:</a:t>
            </a:r>
            <a:r>
              <a:rPr lang="nl-NL" sz="3600" dirty="0"/>
              <a:t> building trust in </a:t>
            </a:r>
            <a:r>
              <a:rPr lang="nl-NL" sz="3600" dirty="0" err="1"/>
              <a:t>which</a:t>
            </a:r>
            <a:r>
              <a:rPr lang="nl-NL" sz="3600" dirty="0"/>
              <a:t> </a:t>
            </a:r>
            <a:r>
              <a:rPr lang="nl-NL" sz="3600" dirty="0" err="1"/>
              <a:t>emotional</a:t>
            </a:r>
            <a:r>
              <a:rPr lang="nl-NL" sz="3600" dirty="0"/>
              <a:t> support takes frontstage.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nl-NL" sz="3600" u="sng" dirty="0" err="1"/>
              <a:t>Closing</a:t>
            </a:r>
            <a:r>
              <a:rPr lang="nl-NL" sz="3600" u="sng" dirty="0"/>
              <a:t> </a:t>
            </a:r>
            <a:r>
              <a:rPr lang="nl-NL" sz="3600" u="sng" dirty="0" err="1"/>
              <a:t>phase</a:t>
            </a:r>
            <a:r>
              <a:rPr lang="nl-NL" sz="3600" u="sng" dirty="0"/>
              <a:t>:</a:t>
            </a:r>
            <a:r>
              <a:rPr lang="nl-NL" sz="3600" dirty="0"/>
              <a:t> in </a:t>
            </a:r>
            <a:r>
              <a:rPr lang="nl-NL" sz="3600" dirty="0" err="1"/>
              <a:t>which</a:t>
            </a:r>
            <a:r>
              <a:rPr lang="nl-NL" sz="3600" dirty="0"/>
              <a:t> mentor takes a step back </a:t>
            </a:r>
            <a:r>
              <a:rPr lang="nl-NL" sz="3600" dirty="0" err="1"/>
              <a:t>to</a:t>
            </a:r>
            <a:r>
              <a:rPr lang="nl-NL" sz="3600" dirty="0"/>
              <a:t> </a:t>
            </a:r>
            <a:r>
              <a:rPr lang="nl-NL" sz="3600" dirty="0" err="1"/>
              <a:t>see</a:t>
            </a:r>
            <a:r>
              <a:rPr lang="nl-NL" sz="3600" dirty="0"/>
              <a:t> </a:t>
            </a:r>
            <a:r>
              <a:rPr lang="nl-NL" sz="3600" dirty="0" err="1"/>
              <a:t>if</a:t>
            </a:r>
            <a:r>
              <a:rPr lang="nl-NL" sz="3600" dirty="0"/>
              <a:t> </a:t>
            </a:r>
            <a:r>
              <a:rPr lang="nl-NL" sz="3600" dirty="0" err="1"/>
              <a:t>mentee</a:t>
            </a:r>
            <a:r>
              <a:rPr lang="nl-NL" sz="3600" dirty="0"/>
              <a:t> </a:t>
            </a:r>
            <a:r>
              <a:rPr lang="nl-NL" sz="3600" dirty="0" err="1"/>
              <a:t>can</a:t>
            </a:r>
            <a:r>
              <a:rPr lang="nl-NL" sz="3600" dirty="0"/>
              <a:t> do </a:t>
            </a:r>
            <a:r>
              <a:rPr lang="nl-NL" sz="3600" dirty="0" err="1"/>
              <a:t>it</a:t>
            </a:r>
            <a:r>
              <a:rPr lang="nl-NL" sz="3600" dirty="0"/>
              <a:t> on his </a:t>
            </a:r>
            <a:r>
              <a:rPr lang="nl-NL" sz="3600" dirty="0" err="1"/>
              <a:t>own</a:t>
            </a:r>
            <a:r>
              <a:rPr lang="nl-NL" sz="3600" dirty="0"/>
              <a:t>.</a:t>
            </a:r>
          </a:p>
        </p:txBody>
      </p:sp>
      <p:cxnSp>
        <p:nvCxnSpPr>
          <p:cNvPr id="6" name="Rechte verbindingslijn 5"/>
          <p:cNvCxnSpPr/>
          <p:nvPr/>
        </p:nvCxnSpPr>
        <p:spPr>
          <a:xfrm>
            <a:off x="0" y="1108075"/>
            <a:ext cx="9144000" cy="0"/>
          </a:xfrm>
          <a:prstGeom prst="line">
            <a:avLst/>
          </a:prstGeom>
          <a:ln w="57150" cmpd="sng">
            <a:solidFill>
              <a:srgbClr val="ED004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6"/>
          <p:cNvSpPr txBox="1">
            <a:spLocks/>
          </p:cNvSpPr>
          <p:nvPr/>
        </p:nvSpPr>
        <p:spPr>
          <a:xfrm>
            <a:off x="-1" y="42626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n-US" dirty="0"/>
          </a:p>
        </p:txBody>
      </p:sp>
      <p:sp>
        <p:nvSpPr>
          <p:cNvPr id="7" name="Title 6"/>
          <p:cNvSpPr txBox="1">
            <a:spLocks/>
          </p:cNvSpPr>
          <p:nvPr/>
        </p:nvSpPr>
        <p:spPr>
          <a:xfrm>
            <a:off x="-1" y="100594"/>
            <a:ext cx="9024258" cy="1143000"/>
          </a:xfrm>
          <a:prstGeom prst="rect">
            <a:avLst/>
          </a:prstGeom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nl-NL" sz="4000" b="1" dirty="0" err="1"/>
              <a:t>Four</a:t>
            </a:r>
            <a:r>
              <a:rPr lang="nl-NL" sz="4000" b="1" dirty="0"/>
              <a:t> </a:t>
            </a:r>
            <a:r>
              <a:rPr lang="nl-NL" sz="4000" b="1" dirty="0" err="1"/>
              <a:t>Phase</a:t>
            </a:r>
            <a:r>
              <a:rPr lang="nl-NL" sz="4000" b="1" dirty="0"/>
              <a:t> Mentor Methodology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15312683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457200" y="1724001"/>
            <a:ext cx="8229600" cy="4525962"/>
          </a:xfrm>
        </p:spPr>
        <p:txBody>
          <a:bodyPr/>
          <a:lstStyle/>
          <a:p>
            <a:pPr eaLnBrk="1" hangingPunct="1"/>
            <a:endParaRPr lang="nl-NL" baseline="30000">
              <a:latin typeface="Helvetica" pitchFamily="34" charset="0"/>
              <a:cs typeface="Helvetica" pitchFamily="34" charset="0"/>
            </a:endParaRPr>
          </a:p>
          <a:p>
            <a:pPr eaLnBrk="1" hangingPunct="1"/>
            <a:endParaRPr lang="nl-NL"/>
          </a:p>
        </p:txBody>
      </p:sp>
      <p:cxnSp>
        <p:nvCxnSpPr>
          <p:cNvPr id="6" name="Rechte verbindingslijn 5"/>
          <p:cNvCxnSpPr/>
          <p:nvPr/>
        </p:nvCxnSpPr>
        <p:spPr>
          <a:xfrm>
            <a:off x="0" y="1108075"/>
            <a:ext cx="9144000" cy="0"/>
          </a:xfrm>
          <a:prstGeom prst="line">
            <a:avLst/>
          </a:prstGeom>
          <a:ln w="57150" cmpd="sng">
            <a:solidFill>
              <a:srgbClr val="ED004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6"/>
          <p:cNvSpPr txBox="1">
            <a:spLocks/>
          </p:cNvSpPr>
          <p:nvPr/>
        </p:nvSpPr>
        <p:spPr>
          <a:xfrm>
            <a:off x="-2" y="42626"/>
            <a:ext cx="9143999" cy="1143000"/>
          </a:xfrm>
          <a:prstGeom prst="rect">
            <a:avLst/>
          </a:prstGeom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nl-NL" sz="4000" b="1" dirty="0"/>
              <a:t>Knowledge Centre </a:t>
            </a:r>
            <a:r>
              <a:rPr lang="nl-NL" sz="4000" b="1" dirty="0" err="1"/>
              <a:t>Mentoring</a:t>
            </a:r>
            <a:endParaRPr lang="en-US" sz="4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86603" y="1123971"/>
            <a:ext cx="857079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/>
          </a:p>
          <a:p>
            <a:pPr marL="571500" indent="-571500">
              <a:buFont typeface="Arial" charset="0"/>
              <a:buChar char="•"/>
            </a:pPr>
            <a:r>
              <a:rPr lang="en-US" sz="3600" dirty="0"/>
              <a:t>Support New Projects (Toolkit)</a:t>
            </a:r>
          </a:p>
          <a:p>
            <a:pPr marL="571500" indent="-571500">
              <a:buFont typeface="Arial" charset="0"/>
              <a:buChar char="•"/>
            </a:pPr>
            <a:r>
              <a:rPr lang="en-US" sz="3600" dirty="0"/>
              <a:t>Handbook Mentoring</a:t>
            </a:r>
          </a:p>
          <a:p>
            <a:pPr marL="571500" indent="-571500">
              <a:buFont typeface="Arial" charset="0"/>
              <a:buChar char="•"/>
            </a:pPr>
            <a:r>
              <a:rPr lang="en-US" sz="3600" dirty="0"/>
              <a:t>Development of Training Mentors </a:t>
            </a:r>
          </a:p>
        </p:txBody>
      </p:sp>
    </p:spTree>
    <p:extLst>
      <p:ext uri="{BB962C8B-B14F-4D97-AF65-F5344CB8AC3E}">
        <p14:creationId xmlns:p14="http://schemas.microsoft.com/office/powerpoint/2010/main" val="115312683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457200" y="1724001"/>
            <a:ext cx="8229600" cy="4525962"/>
          </a:xfrm>
        </p:spPr>
        <p:txBody>
          <a:bodyPr/>
          <a:lstStyle/>
          <a:p>
            <a:pPr eaLnBrk="1" hangingPunct="1"/>
            <a:endParaRPr lang="nl-NL" baseline="30000">
              <a:latin typeface="Helvetica" pitchFamily="34" charset="0"/>
              <a:cs typeface="Helvetica" pitchFamily="34" charset="0"/>
            </a:endParaRPr>
          </a:p>
          <a:p>
            <a:pPr eaLnBrk="1" hangingPunct="1"/>
            <a:endParaRPr lang="nl-NL"/>
          </a:p>
        </p:txBody>
      </p:sp>
      <p:cxnSp>
        <p:nvCxnSpPr>
          <p:cNvPr id="6" name="Rechte verbindingslijn 5"/>
          <p:cNvCxnSpPr/>
          <p:nvPr/>
        </p:nvCxnSpPr>
        <p:spPr>
          <a:xfrm>
            <a:off x="0" y="1108075"/>
            <a:ext cx="9144000" cy="0"/>
          </a:xfrm>
          <a:prstGeom prst="line">
            <a:avLst/>
          </a:prstGeom>
          <a:ln w="57150" cmpd="sng">
            <a:solidFill>
              <a:srgbClr val="ED004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6"/>
          <p:cNvSpPr txBox="1">
            <a:spLocks/>
          </p:cNvSpPr>
          <p:nvPr/>
        </p:nvSpPr>
        <p:spPr>
          <a:xfrm>
            <a:off x="-2" y="42626"/>
            <a:ext cx="9144001" cy="1143000"/>
          </a:xfrm>
          <a:prstGeom prst="rect">
            <a:avLst/>
          </a:prstGeom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4000" b="1" dirty="0"/>
              <a:t>Explosion of Mentor Projects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5414" y="1268787"/>
            <a:ext cx="9144000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charset="0"/>
              <a:buChar char="•"/>
            </a:pPr>
            <a:r>
              <a:rPr lang="en-US" sz="3600" dirty="0"/>
              <a:t>Start of many new mentor projects: Immigrant organizations, welfare organizations, school institutions, semi professional organizations.</a:t>
            </a:r>
          </a:p>
          <a:p>
            <a:pPr marL="571500" indent="-571500">
              <a:buFont typeface="Arial" charset="0"/>
              <a:buChar char="•"/>
            </a:pPr>
            <a:r>
              <a:rPr lang="en-US" sz="3600" dirty="0"/>
              <a:t>No longer a focus on immigrant youth specifically.</a:t>
            </a:r>
          </a:p>
          <a:p>
            <a:pPr marL="571500" indent="-571500">
              <a:buFont typeface="Arial" charset="0"/>
              <a:buChar char="•"/>
            </a:pPr>
            <a:r>
              <a:rPr lang="en-US" sz="3600" dirty="0"/>
              <a:t>Many projects stop after a few years!</a:t>
            </a:r>
          </a:p>
          <a:p>
            <a:pPr marL="571500" indent="-571500">
              <a:buFont typeface="Arial" charset="0"/>
              <a:buChar char="•"/>
            </a:pPr>
            <a:r>
              <a:rPr lang="en-US" sz="3600" dirty="0"/>
              <a:t>Projects not well embedded into school organizations, funding stops and results varied or were unclear.</a:t>
            </a:r>
          </a:p>
          <a:p>
            <a:pPr marL="571500" indent="-571500">
              <a:buFont typeface="Arial" charset="0"/>
              <a:buChar char="•"/>
            </a:pPr>
            <a:endParaRPr lang="en-US" sz="3600" dirty="0"/>
          </a:p>
          <a:p>
            <a:pPr marL="571500" indent="-571500">
              <a:buFont typeface="Arial" charset="0"/>
              <a:buChar char="•"/>
            </a:pPr>
            <a:endParaRPr lang="en-US" sz="3600" dirty="0"/>
          </a:p>
          <a:p>
            <a:r>
              <a:rPr lang="en-US" sz="3600" dirty="0"/>
              <a:t>  </a:t>
            </a:r>
          </a:p>
          <a:p>
            <a:endParaRPr lang="en-US" sz="3600" dirty="0"/>
          </a:p>
          <a:p>
            <a:endParaRPr lang="en-US" sz="3600" dirty="0"/>
          </a:p>
          <a:p>
            <a:r>
              <a:rPr lang="en-US" sz="36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15312683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457200" y="1724001"/>
            <a:ext cx="8229600" cy="4525962"/>
          </a:xfrm>
        </p:spPr>
        <p:txBody>
          <a:bodyPr/>
          <a:lstStyle/>
          <a:p>
            <a:pPr eaLnBrk="1" hangingPunct="1"/>
            <a:endParaRPr lang="nl-NL" baseline="30000">
              <a:latin typeface="Helvetica" pitchFamily="34" charset="0"/>
              <a:cs typeface="Helvetica" pitchFamily="34" charset="0"/>
            </a:endParaRPr>
          </a:p>
          <a:p>
            <a:pPr eaLnBrk="1" hangingPunct="1"/>
            <a:endParaRPr lang="nl-NL"/>
          </a:p>
        </p:txBody>
      </p:sp>
      <p:cxnSp>
        <p:nvCxnSpPr>
          <p:cNvPr id="6" name="Rechte verbindingslijn 5"/>
          <p:cNvCxnSpPr>
            <a:cxnSpLocks/>
          </p:cNvCxnSpPr>
          <p:nvPr/>
        </p:nvCxnSpPr>
        <p:spPr>
          <a:xfrm>
            <a:off x="0" y="1565275"/>
            <a:ext cx="9144000" cy="0"/>
          </a:xfrm>
          <a:prstGeom prst="line">
            <a:avLst/>
          </a:prstGeom>
          <a:ln w="57150" cmpd="sng">
            <a:solidFill>
              <a:srgbClr val="ED004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6"/>
          <p:cNvSpPr txBox="1">
            <a:spLocks/>
          </p:cNvSpPr>
          <p:nvPr/>
        </p:nvSpPr>
        <p:spPr>
          <a:xfrm>
            <a:off x="-1" y="42626"/>
            <a:ext cx="9144000" cy="773804"/>
          </a:xfrm>
          <a:prstGeom prst="rect">
            <a:avLst/>
          </a:prstGeom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4000" b="1" dirty="0"/>
              <a:t>New Phase: Upscaling and further Professionalization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0469" y="1706288"/>
            <a:ext cx="889353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charset="0"/>
              <a:buChar char="•"/>
            </a:pPr>
            <a:r>
              <a:rPr lang="en-US" sz="3600" dirty="0"/>
              <a:t>Royal Orange Foundation invests 3 million Euro’s for a five year period in a national mentor program.</a:t>
            </a:r>
          </a:p>
          <a:p>
            <a:pPr marL="571500" indent="-571500">
              <a:buFont typeface="Arial" charset="0"/>
              <a:buChar char="•"/>
            </a:pPr>
            <a:r>
              <a:rPr lang="en-US" sz="3600" dirty="0"/>
              <a:t>Twenty five mentor projects are launched in 25 cities. </a:t>
            </a:r>
          </a:p>
          <a:p>
            <a:pPr marL="571500" indent="-571500">
              <a:buFont typeface="Arial" charset="0"/>
              <a:buChar char="•"/>
            </a:pPr>
            <a:r>
              <a:rPr lang="en-US" sz="3600" dirty="0"/>
              <a:t>A wide variety of partners and target groups.</a:t>
            </a:r>
          </a:p>
          <a:p>
            <a:pPr marL="571500" indent="-571500">
              <a:buFont typeface="Arial" charset="0"/>
              <a:buChar char="•"/>
            </a:pPr>
            <a:r>
              <a:rPr lang="en-US" sz="3600" dirty="0"/>
              <a:t>Scientific evaluation of the program.</a:t>
            </a:r>
          </a:p>
          <a:p>
            <a:pPr marL="571500" indent="-571500">
              <a:buFont typeface="Arial" charset="0"/>
              <a:buChar char="•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5312683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457200" y="1724001"/>
            <a:ext cx="8229600" cy="4525962"/>
          </a:xfrm>
        </p:spPr>
        <p:txBody>
          <a:bodyPr/>
          <a:lstStyle/>
          <a:p>
            <a:pPr eaLnBrk="1" hangingPunct="1"/>
            <a:endParaRPr lang="nl-NL" baseline="30000">
              <a:latin typeface="Helvetica" pitchFamily="34" charset="0"/>
              <a:cs typeface="Helvetica" pitchFamily="34" charset="0"/>
            </a:endParaRPr>
          </a:p>
          <a:p>
            <a:pPr eaLnBrk="1" hangingPunct="1"/>
            <a:endParaRPr lang="nl-NL"/>
          </a:p>
        </p:txBody>
      </p:sp>
      <p:cxnSp>
        <p:nvCxnSpPr>
          <p:cNvPr id="6" name="Rechte verbindingslijn 5"/>
          <p:cNvCxnSpPr/>
          <p:nvPr/>
        </p:nvCxnSpPr>
        <p:spPr>
          <a:xfrm>
            <a:off x="0" y="1325789"/>
            <a:ext cx="9144000" cy="0"/>
          </a:xfrm>
          <a:prstGeom prst="line">
            <a:avLst/>
          </a:prstGeom>
          <a:ln w="57150" cmpd="sng">
            <a:solidFill>
              <a:srgbClr val="ED004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6"/>
          <p:cNvSpPr txBox="1">
            <a:spLocks/>
          </p:cNvSpPr>
          <p:nvPr/>
        </p:nvSpPr>
        <p:spPr>
          <a:xfrm>
            <a:off x="-354844" y="-115946"/>
            <a:ext cx="9498843" cy="1143000"/>
          </a:xfrm>
          <a:prstGeom prst="rect">
            <a:avLst/>
          </a:prstGeom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4000" b="1" dirty="0"/>
              <a:t>National Mentor Program Royal Orange Foundation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-95003" y="1721498"/>
            <a:ext cx="90027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charset="0"/>
              <a:buChar char="•"/>
            </a:pPr>
            <a:r>
              <a:rPr lang="nl-NL" sz="3600" dirty="0"/>
              <a:t>Commercial </a:t>
            </a:r>
            <a:r>
              <a:rPr lang="nl-NL" sz="3600" dirty="0" err="1"/>
              <a:t>Buro’s</a:t>
            </a:r>
            <a:r>
              <a:rPr lang="nl-NL" sz="3600" dirty="0"/>
              <a:t> </a:t>
            </a:r>
            <a:r>
              <a:rPr lang="nl-NL" sz="3600" dirty="0" err="1"/>
              <a:t>Sardes</a:t>
            </a:r>
            <a:r>
              <a:rPr lang="nl-NL" sz="3600" dirty="0"/>
              <a:t> and Radar work as consultants: Training of project leaders, training of the mentors, </a:t>
            </a:r>
            <a:r>
              <a:rPr lang="nl-NL" sz="3600" dirty="0" err="1"/>
              <a:t>intervision</a:t>
            </a:r>
            <a:r>
              <a:rPr lang="nl-NL" sz="3600" dirty="0"/>
              <a:t> etc..</a:t>
            </a:r>
          </a:p>
          <a:p>
            <a:pPr marL="571500" indent="-571500">
              <a:buFont typeface="Arial" charset="0"/>
              <a:buChar char="•"/>
            </a:pPr>
            <a:r>
              <a:rPr lang="en-US" sz="3600" dirty="0"/>
              <a:t>Large scale evaluation of outcomes.</a:t>
            </a:r>
          </a:p>
          <a:p>
            <a:pPr marL="571500" indent="-571500">
              <a:buFont typeface="Arial" charset="0"/>
              <a:buChar char="•"/>
            </a:pPr>
            <a:r>
              <a:rPr lang="en-US" sz="3600" dirty="0"/>
              <a:t>Evaluation of mentor organization.</a:t>
            </a:r>
          </a:p>
        </p:txBody>
      </p:sp>
    </p:spTree>
    <p:extLst>
      <p:ext uri="{BB962C8B-B14F-4D97-AF65-F5344CB8AC3E}">
        <p14:creationId xmlns:p14="http://schemas.microsoft.com/office/powerpoint/2010/main" val="218485248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18192</TotalTime>
  <Words>1356</Words>
  <Application>Microsoft Office PowerPoint</Application>
  <PresentationFormat>On-screen Show (4:3)</PresentationFormat>
  <Paragraphs>293</Paragraphs>
  <Slides>26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SimSun</vt:lpstr>
      <vt:lpstr>Arial</vt:lpstr>
      <vt:lpstr>Calibri</vt:lpstr>
      <vt:lpstr>Helvetica</vt:lpstr>
      <vt:lpstr>Times New Roman</vt:lpstr>
      <vt:lpstr>Office-thema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grafisch ontwerp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Annelies Vlasblom</dc:creator>
  <cp:lastModifiedBy>m.r.j.crul@gmail.com</cp:lastModifiedBy>
  <cp:revision>202</cp:revision>
  <dcterms:created xsi:type="dcterms:W3CDTF">2013-01-09T14:03:16Z</dcterms:created>
  <dcterms:modified xsi:type="dcterms:W3CDTF">2018-03-15T10:17:49Z</dcterms:modified>
</cp:coreProperties>
</file>