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8"/>
  </p:notesMasterIdLst>
  <p:sldIdLst>
    <p:sldId id="366" r:id="rId2"/>
    <p:sldId id="359" r:id="rId3"/>
    <p:sldId id="369" r:id="rId4"/>
    <p:sldId id="370" r:id="rId5"/>
    <p:sldId id="371" r:id="rId6"/>
    <p:sldId id="368" r:id="rId7"/>
    <p:sldId id="367" r:id="rId8"/>
    <p:sldId id="365" r:id="rId9"/>
    <p:sldId id="363" r:id="rId10"/>
    <p:sldId id="403" r:id="rId11"/>
    <p:sldId id="397" r:id="rId12"/>
    <p:sldId id="364" r:id="rId13"/>
    <p:sldId id="378" r:id="rId14"/>
    <p:sldId id="401" r:id="rId15"/>
    <p:sldId id="402" r:id="rId16"/>
    <p:sldId id="398" r:id="rId17"/>
    <p:sldId id="400" r:id="rId18"/>
    <p:sldId id="383" r:id="rId19"/>
    <p:sldId id="381" r:id="rId20"/>
    <p:sldId id="404" r:id="rId21"/>
    <p:sldId id="405" r:id="rId22"/>
    <p:sldId id="406" r:id="rId23"/>
    <p:sldId id="407" r:id="rId24"/>
    <p:sldId id="408" r:id="rId25"/>
    <p:sldId id="409" r:id="rId26"/>
    <p:sldId id="410" r:id="rId27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DCD3C4"/>
    <a:srgbClr val="FF00FF"/>
    <a:srgbClr val="33CC33"/>
    <a:srgbClr val="ED0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62" autoAdjust="0"/>
  </p:normalViewPr>
  <p:slideViewPr>
    <p:cSldViewPr snapToGrid="0" snapToObjects="1">
      <p:cViewPr varScale="1">
        <p:scale>
          <a:sx n="59" d="100"/>
          <a:sy n="59" d="100"/>
        </p:scale>
        <p:origin x="7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-4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LUSTER02_GRP01_SERVER\GRP01\Staff\gmw\Mentorprojekt\Data\Eindrapportage\mentee\FINAL%20DATA%20BESTAND\longitudinale%20effecten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Age mentees</a:t>
            </a:r>
          </a:p>
        </c:rich>
      </c:tx>
      <c:layout>
        <c:manualLayout>
          <c:xMode val="edge"/>
          <c:yMode val="edge"/>
          <c:x val="0.28152777777777799"/>
          <c:y val="3.240740740740739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cat>
            <c:strRef>
              <c:f>Sheet1!$A$3:$A$25</c:f>
              <c:strCache>
                <c:ptCount val="23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  <c:pt idx="14">
                  <c:v>25</c:v>
                </c:pt>
                <c:pt idx="15">
                  <c:v>26</c:v>
                </c:pt>
                <c:pt idx="16">
                  <c:v>27</c:v>
                </c:pt>
                <c:pt idx="17">
                  <c:v>28</c:v>
                </c:pt>
                <c:pt idx="18">
                  <c:v>29</c:v>
                </c:pt>
                <c:pt idx="19">
                  <c:v>30</c:v>
                </c:pt>
                <c:pt idx="20">
                  <c:v>34</c:v>
                </c:pt>
                <c:pt idx="21">
                  <c:v>36</c:v>
                </c:pt>
                <c:pt idx="22">
                  <c:v>43</c:v>
                </c:pt>
              </c:strCache>
            </c:strRef>
          </c:cat>
          <c:val>
            <c:numRef>
              <c:f>Sheet1!$B$3:$B$25</c:f>
              <c:numCache>
                <c:formatCode>####.0</c:formatCode>
                <c:ptCount val="23"/>
                <c:pt idx="0">
                  <c:v>0.61823802163833097</c:v>
                </c:pt>
                <c:pt idx="1">
                  <c:v>8.1916537867078549</c:v>
                </c:pt>
                <c:pt idx="2">
                  <c:v>11.437403400309121</c:v>
                </c:pt>
                <c:pt idx="3">
                  <c:v>9.5826893353941305</c:v>
                </c:pt>
                <c:pt idx="4">
                  <c:v>11.74652241112828</c:v>
                </c:pt>
                <c:pt idx="5">
                  <c:v>10.8191653786708</c:v>
                </c:pt>
                <c:pt idx="6">
                  <c:v>11.901081916537869</c:v>
                </c:pt>
                <c:pt idx="7">
                  <c:v>9.7372488408036979</c:v>
                </c:pt>
                <c:pt idx="8">
                  <c:v>7.2642967542503873</c:v>
                </c:pt>
                <c:pt idx="9">
                  <c:v>4.945904173106646</c:v>
                </c:pt>
                <c:pt idx="10">
                  <c:v>2.7820710973724898</c:v>
                </c:pt>
                <c:pt idx="11">
                  <c:v>3.245749613601236</c:v>
                </c:pt>
                <c:pt idx="12">
                  <c:v>2.31839258114374</c:v>
                </c:pt>
                <c:pt idx="13">
                  <c:v>1.7001545595054099</c:v>
                </c:pt>
                <c:pt idx="14">
                  <c:v>1.081916537867079</c:v>
                </c:pt>
                <c:pt idx="15">
                  <c:v>0.77279752704791305</c:v>
                </c:pt>
                <c:pt idx="16">
                  <c:v>0.61823802163833097</c:v>
                </c:pt>
                <c:pt idx="17">
                  <c:v>0.30911901081916499</c:v>
                </c:pt>
                <c:pt idx="18">
                  <c:v>0.15455950540958299</c:v>
                </c:pt>
                <c:pt idx="19">
                  <c:v>0.15455950540958299</c:v>
                </c:pt>
                <c:pt idx="20">
                  <c:v>0.15455950540958299</c:v>
                </c:pt>
                <c:pt idx="21">
                  <c:v>0.30911901081916499</c:v>
                </c:pt>
                <c:pt idx="22">
                  <c:v>0.15455950540958299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FD-452C-9FD1-354032905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29952"/>
        <c:axId val="98493184"/>
      </c:barChart>
      <c:catAx>
        <c:axId val="9842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493184"/>
        <c:crosses val="autoZero"/>
        <c:auto val="1"/>
        <c:lblAlgn val="ctr"/>
        <c:lblOffset val="100"/>
        <c:noMultiLvlLbl val="0"/>
      </c:catAx>
      <c:valAx>
        <c:axId val="98493184"/>
        <c:scaling>
          <c:orientation val="minMax"/>
        </c:scaling>
        <c:delete val="0"/>
        <c:axPos val="l"/>
        <c:majorGridlines/>
        <c:numFmt formatCode="####.0" sourceLinked="1"/>
        <c:majorTickMark val="out"/>
        <c:minorTickMark val="none"/>
        <c:tickLblPos val="nextTo"/>
        <c:crossAx val="984299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begin</c:v>
                </c:pt>
              </c:strCache>
            </c:strRef>
          </c:tx>
          <c:invertIfNegative val="0"/>
          <c:cat>
            <c:strRef>
              <c:f>Sheet1!$A$7:$A$8</c:f>
              <c:strCache>
                <c:ptCount val="2"/>
                <c:pt idx="0">
                  <c:v>sociale vaardigheden</c:v>
                </c:pt>
                <c:pt idx="1">
                  <c:v>cognitieve vaardigheden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3.44</c:v>
                </c:pt>
                <c:pt idx="1">
                  <c:v>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49-4E2C-A86A-B522A80A20C6}"/>
            </c:ext>
          </c:extLst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eind</c:v>
                </c:pt>
              </c:strCache>
            </c:strRef>
          </c:tx>
          <c:invertIfNegative val="0"/>
          <c:cat>
            <c:strRef>
              <c:f>Sheet1!$A$7:$A$8</c:f>
              <c:strCache>
                <c:ptCount val="2"/>
                <c:pt idx="0">
                  <c:v>sociale vaardigheden</c:v>
                </c:pt>
                <c:pt idx="1">
                  <c:v>cognitieve vaardigheden</c:v>
                </c:pt>
              </c:strCache>
            </c:strRef>
          </c:cat>
          <c:val>
            <c:numRef>
              <c:f>Sheet1!$C$7:$C$8</c:f>
              <c:numCache>
                <c:formatCode>General</c:formatCode>
                <c:ptCount val="2"/>
                <c:pt idx="0">
                  <c:v>3.64</c:v>
                </c:pt>
                <c:pt idx="1">
                  <c:v>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49-4E2C-A86A-B522A80A2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636544"/>
        <c:axId val="98638080"/>
      </c:barChart>
      <c:catAx>
        <c:axId val="9863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8638080"/>
        <c:crosses val="autoZero"/>
        <c:auto val="1"/>
        <c:lblAlgn val="ctr"/>
        <c:lblOffset val="100"/>
        <c:noMultiLvlLbl val="0"/>
      </c:catAx>
      <c:valAx>
        <c:axId val="98638080"/>
        <c:scaling>
          <c:orientation val="minMax"/>
          <c:max val="4"/>
          <c:min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636544"/>
        <c:crosses val="autoZero"/>
        <c:crossBetween val="between"/>
        <c:majorUnit val="0.2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6D004F-7377-40E0-B579-FE1BDAA50861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6AFF19-370C-4D22-A28C-FC6CDB604E4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92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782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065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9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032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521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483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689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92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51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64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073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32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741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A994B8-BD5E-481E-A4D7-EE7DDCACF340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61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FC92D-55D5-4BD5-A445-F5AB03182DE2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84547-E9F7-41B0-8A79-B8F1C38933C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B3CAC-D6CB-4826-BAFF-228AA86840F7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A9598-DF9D-479D-8EE1-FE3C88C182A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7178-3D3A-4545-B422-FE024E328589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965F-6D54-4267-93AB-F2A3912011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0D13-7B75-4620-8EED-6EB7CC875D56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8ACC-DFFA-4601-AC03-08A8270FEB5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C8C5-8CC5-45D5-BDE2-280399456983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955B-32CE-4431-BF86-D542CB155DE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99D78-516C-4415-81F5-58F396F05529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1DE4-D66D-40E7-A6D6-44ABC3F6B2B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6E9C-CD80-4702-BEB6-1080BA5B53C1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0C36-3408-4836-A8DE-68A1CC14791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2CB2-468E-45D1-9F3F-8F05FE2B40B4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704D3-9235-400E-BB72-C78E2C09260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F409-D9FE-46DD-8BF7-E18B0705985B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11CBD-1CC2-4C4A-B114-ADA855C8298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BBF2-5BB1-49F2-BBCE-9B244629DD62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8CD4-A0C3-4910-84F2-966B1DA9E3F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41DD-88C2-40F2-950E-2027FD680965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4602-7D38-4E16-9702-94BEDA70F95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85697B-ACCF-48CB-A8F8-6979C89DB440}" type="datetimeFigureOut">
              <a:rPr lang="nl-NL"/>
              <a:pPr>
                <a:defRPr/>
              </a:pPr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42E6C7-3FE4-41C2-9C55-7F31BCBA9CF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FQ8m6s3KeNGH_M&amp;tbnid=hoFGEr3IBKJ4-M:&amp;ved=0CAUQjRw&amp;url=http://www.ict4depression.eu/partners/vu-university-amsterdam/&amp;ei=dnVeUZKnO8SptAbmuoHIBw&amp;bvm=bv.44770516,d.Yms&amp;psig=AFQjCNFeiM-w45ZipoO7NaXRUC5buFz_GQ&amp;ust=13652313431236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docid=FQ8m6s3KeNGH_M&amp;tbnid=hoFGEr3IBKJ4-M:&amp;ved=0CAUQjRw&amp;url=http://www.ict4depression.eu/partners/vu-university-amsterdam/&amp;ei=dnVeUZKnO8SptAbmuoHIBw&amp;bvm=bv.44770516,d.Yms&amp;psig=AFQjCNFeiM-w45ZipoO7NaXRUC5buFz_GQ&amp;ust=136523134312360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http://www.cs.vu.nl/~mhoogen/temp_images/VU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7" y="114242"/>
            <a:ext cx="15462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6"/>
          <p:cNvSpPr txBox="1">
            <a:spLocks/>
          </p:cNvSpPr>
          <p:nvPr/>
        </p:nvSpPr>
        <p:spPr>
          <a:xfrm>
            <a:off x="-1" y="4262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0126" y="2218183"/>
            <a:ext cx="88525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 err="1"/>
              <a:t>Mentoring</a:t>
            </a:r>
            <a:r>
              <a:rPr lang="nl-NL" sz="4800" dirty="0"/>
              <a:t> of </a:t>
            </a:r>
            <a:r>
              <a:rPr lang="nl-NL" sz="4800" dirty="0" err="1"/>
              <a:t>children</a:t>
            </a:r>
            <a:r>
              <a:rPr lang="nl-NL" sz="4800" dirty="0"/>
              <a:t> of </a:t>
            </a:r>
            <a:r>
              <a:rPr lang="nl-NL" sz="4800" dirty="0" err="1"/>
              <a:t>immigrants</a:t>
            </a:r>
            <a:r>
              <a:rPr lang="nl-NL" sz="4800" dirty="0"/>
              <a:t> </a:t>
            </a:r>
            <a:r>
              <a:rPr lang="nl-NL" sz="4800" dirty="0" err="1"/>
              <a:t>and</a:t>
            </a:r>
            <a:r>
              <a:rPr lang="nl-NL" sz="4800" dirty="0"/>
              <a:t> </a:t>
            </a:r>
            <a:r>
              <a:rPr lang="nl-NL" sz="4800" dirty="0" err="1"/>
              <a:t>refugee</a:t>
            </a:r>
            <a:r>
              <a:rPr lang="nl-NL" sz="4800" dirty="0"/>
              <a:t> </a:t>
            </a:r>
            <a:r>
              <a:rPr lang="nl-NL" sz="4800" dirty="0" err="1"/>
              <a:t>children</a:t>
            </a:r>
            <a:endParaRPr lang="nl-NL" sz="4800" dirty="0"/>
          </a:p>
          <a:p>
            <a:pPr algn="ctr"/>
            <a:r>
              <a:rPr lang="nl-NL" sz="4800" dirty="0"/>
              <a:t> </a:t>
            </a:r>
          </a:p>
          <a:p>
            <a:pPr algn="ctr"/>
            <a:r>
              <a:rPr lang="nl-NL" sz="3600" i="1" dirty="0"/>
              <a:t>Prof. Maurice Crul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227818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4" y="-115946"/>
            <a:ext cx="9428199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National Mentor Program Royal Orange Foundation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44" y="1571852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Project Evaluation: 816 Mentees  </a:t>
            </a:r>
          </a:p>
        </p:txBody>
      </p:sp>
      <p:graphicFrame>
        <p:nvGraphicFramePr>
          <p:cNvPr id="10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034735"/>
              </p:ext>
            </p:extLst>
          </p:nvPr>
        </p:nvGraphicFramePr>
        <p:xfrm>
          <a:off x="670955" y="2533686"/>
          <a:ext cx="7926780" cy="386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172263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91412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3" y="-11594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National Mentor Program Royal Orange Foundation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644" y="1574869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Project Evaluation: 816 mentees  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025844"/>
              </p:ext>
            </p:extLst>
          </p:nvPr>
        </p:nvGraphicFramePr>
        <p:xfrm>
          <a:off x="167425" y="2382593"/>
          <a:ext cx="8667482" cy="4024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6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4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 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Percentage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3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Successful matches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 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71%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41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  <a:ea typeface="SimSun"/>
                        </a:rPr>
                        <a:t>Drop</a:t>
                      </a:r>
                      <a:r>
                        <a:rPr lang="nl-NL" sz="2000" baseline="0" dirty="0">
                          <a:effectLst/>
                          <a:latin typeface="+mn-lt"/>
                          <a:ea typeface="SimSun"/>
                        </a:rPr>
                        <a:t> out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29%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4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Reasons</a:t>
                      </a:r>
                      <a:r>
                        <a:rPr lang="nl-NL" sz="2000" baseline="0" dirty="0">
                          <a:effectLst/>
                          <a:latin typeface="+mn-lt"/>
                        </a:rPr>
                        <a:t> for  drop out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Motivation Mentee 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8%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Mentor too many problems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  <a:ea typeface="SimSun"/>
                        </a:rPr>
                        <a:t>9%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13">
                <a:tc>
                  <a:txBody>
                    <a:bodyPr/>
                    <a:lstStyle/>
                    <a:p>
                      <a:endParaRPr lang="nl-NL" sz="200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Moved / other school/ sickness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</a:rPr>
                        <a:t>7%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413">
                <a:tc>
                  <a:txBody>
                    <a:bodyPr/>
                    <a:lstStyle/>
                    <a:p>
                      <a:endParaRPr lang="nl-NL" sz="2000">
                        <a:effectLst/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  <a:ea typeface="SimSun"/>
                        </a:rPr>
                        <a:t>No</a:t>
                      </a:r>
                      <a:r>
                        <a:rPr lang="nl-NL" sz="2000" baseline="0" dirty="0">
                          <a:effectLst/>
                          <a:latin typeface="+mn-lt"/>
                          <a:ea typeface="SimSun"/>
                        </a:rPr>
                        <a:t> click between mentor and mentee</a:t>
                      </a:r>
                      <a:endParaRPr lang="nl-NL" sz="20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+mn-lt"/>
                          <a:ea typeface="SimSun"/>
                        </a:rPr>
                        <a:t>4%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18392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4509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543208" y="-18107"/>
            <a:ext cx="9687208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en-US" sz="4000" b="1" dirty="0"/>
              <a:t>Evaluation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0989" y="2251075"/>
            <a:ext cx="67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861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82103"/>
              </p:ext>
            </p:extLst>
          </p:nvPr>
        </p:nvGraphicFramePr>
        <p:xfrm>
          <a:off x="819398" y="1699047"/>
          <a:ext cx="7505204" cy="5053670"/>
        </p:xfrm>
        <a:graphic>
          <a:graphicData uri="http://schemas.openxmlformats.org/drawingml/2006/table">
            <a:tbl>
              <a:tblPr firstRow="1" firstCol="1" lastCol="1" bandRow="1" bandCol="1">
                <a:tableStyleId>{5C22544A-7EE6-4342-B048-85BDC9FD1C3A}</a:tableStyleId>
              </a:tblPr>
              <a:tblGrid>
                <a:gridCol w="567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031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nl-NL" sz="2400" dirty="0">
                          <a:effectLst/>
                        </a:rPr>
                      </a:br>
                      <a:r>
                        <a:rPr lang="nl-NL" sz="2400" dirty="0">
                          <a:effectLst/>
                        </a:rPr>
                        <a:t> (Subjective) Results</a:t>
                      </a:r>
                      <a:r>
                        <a:rPr lang="nl-NL" sz="2400" baseline="0" dirty="0">
                          <a:effectLst/>
                        </a:rPr>
                        <a:t> according to Mentor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</a:rPr>
                        <a:t>Totally</a:t>
                      </a:r>
                      <a:r>
                        <a:rPr lang="nl-NL" sz="2400" baseline="0" dirty="0">
                          <a:effectLst/>
                        </a:rPr>
                        <a:t> </a:t>
                      </a:r>
                      <a:r>
                        <a:rPr lang="nl-NL" sz="2400" baseline="0" dirty="0" err="1">
                          <a:effectLst/>
                        </a:rPr>
                        <a:t>Agree</a:t>
                      </a:r>
                      <a:r>
                        <a:rPr lang="nl-NL" sz="2400" dirty="0">
                          <a:effectLst/>
                        </a:rPr>
                        <a:t> (%)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Mentee has more self confidence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60%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Mentee knows</a:t>
                      </a:r>
                      <a:r>
                        <a:rPr lang="nl-NL" sz="2400" baseline="0" dirty="0">
                          <a:effectLst/>
                        </a:rPr>
                        <a:t> better what he or she is capable of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62%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effectLst/>
                        </a:rPr>
                        <a:t>Mentee knows</a:t>
                      </a:r>
                      <a:r>
                        <a:rPr lang="nl-NL" sz="2400" baseline="0" dirty="0">
                          <a:effectLst/>
                        </a:rPr>
                        <a:t> better what he or she wants to achieve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58%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Mentee is more positive about the future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60%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Mentee positive about school or work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52%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Mentee is more confidence that he or she will find a good job or further education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41%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7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Mentee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 h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as more friends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12%</a:t>
                      </a:r>
                      <a:endParaRPr lang="nl-NL" sz="2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85248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504701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474628" y="25934"/>
            <a:ext cx="9687208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en-US" sz="4000" b="1" dirty="0"/>
              <a:t>Evaluation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0989" y="2251075"/>
            <a:ext cx="67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1288" y="1493906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Results for the Mentees</a:t>
            </a:r>
          </a:p>
        </p:txBody>
      </p:sp>
      <p:graphicFrame>
        <p:nvGraphicFramePr>
          <p:cNvPr id="10" name="Pictur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25125"/>
              </p:ext>
            </p:extLst>
          </p:nvPr>
        </p:nvGraphicFramePr>
        <p:xfrm>
          <a:off x="1492245" y="2379307"/>
          <a:ext cx="5869608" cy="3803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456487" y="3937518"/>
            <a:ext cx="84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  <a:p>
            <a:r>
              <a:rPr lang="en-US" dirty="0"/>
              <a:t>End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453951" y="6182775"/>
            <a:ext cx="410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Social skills              Cognitive skills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276267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21799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4" y="-115946"/>
            <a:ext cx="9575043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en-US" sz="4000" b="1" dirty="0"/>
              <a:t>Evaluation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321799"/>
            <a:ext cx="9002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    Mentee knows better how to mobilize help</a:t>
            </a:r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711467"/>
              </p:ext>
            </p:extLst>
          </p:nvPr>
        </p:nvGraphicFramePr>
        <p:xfrm>
          <a:off x="285008" y="2421228"/>
          <a:ext cx="8401792" cy="4066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5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9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9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</a:rPr>
                        <a:t> Number of people</a:t>
                      </a:r>
                      <a:r>
                        <a:rPr lang="nl-NL" sz="2400" baseline="0" dirty="0">
                          <a:effectLst/>
                          <a:latin typeface="Calibri" panose="020F0502020204030204" pitchFamily="34" charset="0"/>
                        </a:rPr>
                        <a:t> mentioned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</a:rPr>
                        <a:t>Average #start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</a:rPr>
                        <a:t>Average # end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</a:rPr>
                        <a:t>Total Network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11.8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17.8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</a:rPr>
                        <a:t>Family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3.6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Friends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4.2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Class mates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1.7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SimSun"/>
                        </a:rPr>
                        <a:t>Teachers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</a:rPr>
                        <a:t>1.6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5399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35162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3" y="-115946"/>
            <a:ext cx="9357556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nl-NL" sz="4000" b="1" dirty="0"/>
              <a:t>Evaluation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1315658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Mentor and Mentee interaction</a:t>
            </a:r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94197"/>
              </p:ext>
            </p:extLst>
          </p:nvPr>
        </p:nvGraphicFramePr>
        <p:xfrm>
          <a:off x="224416" y="2244439"/>
          <a:ext cx="8778297" cy="37971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2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2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0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2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6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Self confidence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Social Skills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Cognitive Skills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Social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Network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000">
                          <a:effectLst/>
                        </a:rPr>
                        <a:t> </a:t>
                      </a:r>
                      <a:endParaRPr lang="nl-NL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Socio emotional support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.39***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.31***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.01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.18**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000" dirty="0">
                          <a:effectLst/>
                        </a:rPr>
                        <a:t>Instrumental support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-.02</a:t>
                      </a:r>
                      <a:endParaRPr lang="nl-NL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.02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nl-NL" sz="2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.45***</a:t>
                      </a:r>
                      <a:endParaRPr lang="nl-NL" sz="20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nl-NL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.20**</a:t>
                      </a:r>
                      <a:endParaRPr lang="nl-NL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4860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4780" y="1365910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4" y="-115946"/>
            <a:ext cx="9498843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nl-NL" sz="4000" b="1" dirty="0"/>
              <a:t>Evaluation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644" y="1400835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Interaction between Mentor and Mentee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281510"/>
              </p:ext>
            </p:extLst>
          </p:nvPr>
        </p:nvGraphicFramePr>
        <p:xfrm>
          <a:off x="267362" y="2493149"/>
          <a:ext cx="8609275" cy="3756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6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Trust</a:t>
                      </a:r>
                      <a:r>
                        <a:rPr lang="nl-NL" sz="2400" baseline="0" dirty="0">
                          <a:effectLst/>
                          <a:latin typeface="+mj-lt"/>
                        </a:rPr>
                        <a:t> of </a:t>
                      </a:r>
                      <a:r>
                        <a:rPr lang="nl-NL" sz="2400" dirty="0" err="1">
                          <a:effectLst/>
                          <a:latin typeface="+mj-lt"/>
                        </a:rPr>
                        <a:t>mentee</a:t>
                      </a:r>
                      <a:r>
                        <a:rPr lang="nl-NL" sz="2400" dirty="0">
                          <a:effectLst/>
                          <a:latin typeface="+mj-lt"/>
                        </a:rPr>
                        <a:t> in mentor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Trust of mentor in </a:t>
                      </a:r>
                      <a:r>
                        <a:rPr lang="nl-NL" sz="2400" dirty="0" err="1">
                          <a:effectLst/>
                          <a:latin typeface="+mj-lt"/>
                        </a:rPr>
                        <a:t>mentee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Altruïstic motive (mentor</a:t>
                      </a:r>
                      <a:r>
                        <a:rPr lang="nl-NL" sz="2400" baseline="0" dirty="0">
                          <a:effectLst/>
                          <a:latin typeface="+mj-lt"/>
                        </a:rPr>
                        <a:t> who  is a volunteer because he/she wants to help people)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.21**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.09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3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  <a:ea typeface="SimSun"/>
                        </a:rPr>
                        <a:t>Motive to learn</a:t>
                      </a:r>
                      <a:r>
                        <a:rPr lang="en-US" sz="2400" baseline="0" dirty="0">
                          <a:effectLst/>
                          <a:latin typeface="+mj-lt"/>
                          <a:ea typeface="SimSun"/>
                        </a:rPr>
                        <a:t> and gain experience (more often younger people)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.05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j-lt"/>
                        </a:rPr>
                        <a:t>.20**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37622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4810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4" y="-115946"/>
            <a:ext cx="9662129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nl-NL" sz="4000" b="1" dirty="0"/>
              <a:t>Evaluation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533723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  Mentor and experience in mentoring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71729"/>
              </p:ext>
            </p:extLst>
          </p:nvPr>
        </p:nvGraphicFramePr>
        <p:xfrm>
          <a:off x="380011" y="2353875"/>
          <a:ext cx="8306788" cy="4361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1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3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 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Wants</a:t>
                      </a:r>
                      <a:r>
                        <a:rPr lang="nl-NL" sz="2400" baseline="0" dirty="0">
                          <a:effectLst/>
                          <a:latin typeface="+mj-lt"/>
                        </a:rPr>
                        <a:t> to become a </a:t>
                      </a:r>
                      <a:r>
                        <a:rPr lang="nl-NL" sz="2400" dirty="0">
                          <a:effectLst/>
                          <a:latin typeface="+mj-lt"/>
                        </a:rPr>
                        <a:t>mentor again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SimSun"/>
                        </a:rPr>
                        <a:t>Convince others to become a mentor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Quality relationship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.14*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.16**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SimSun"/>
                        </a:rPr>
                        <a:t>Targets</a:t>
                      </a:r>
                      <a:r>
                        <a:rPr lang="nl-NL" sz="2400" baseline="0" dirty="0">
                          <a:effectLst/>
                          <a:latin typeface="+mj-lt"/>
                          <a:ea typeface="SimSun"/>
                        </a:rPr>
                        <a:t> for mentees reached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.14*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.16**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Mentee more self confidence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+mj-lt"/>
                        </a:rPr>
                        <a:t>.11</a:t>
                      </a:r>
                      <a:endParaRPr lang="nl-NL" sz="240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.12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6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Mentee more (</a:t>
                      </a:r>
                      <a:r>
                        <a:rPr lang="nl-NL" sz="2400" dirty="0" err="1">
                          <a:effectLst/>
                          <a:latin typeface="+mj-lt"/>
                        </a:rPr>
                        <a:t>cognitive</a:t>
                      </a:r>
                      <a:r>
                        <a:rPr lang="nl-NL" sz="2400" baseline="0" dirty="0">
                          <a:effectLst/>
                          <a:latin typeface="+mj-lt"/>
                        </a:rPr>
                        <a:t> or social) </a:t>
                      </a:r>
                      <a:r>
                        <a:rPr lang="nl-NL" sz="2400" dirty="0">
                          <a:effectLst/>
                          <a:latin typeface="+mj-lt"/>
                        </a:rPr>
                        <a:t>skills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+mj-lt"/>
                        </a:rPr>
                        <a:t>-.05</a:t>
                      </a:r>
                      <a:endParaRPr lang="nl-NL" sz="240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</a:rPr>
                        <a:t>.08</a:t>
                      </a:r>
                      <a:endParaRPr lang="nl-NL" sz="2400" dirty="0">
                        <a:effectLst/>
                        <a:latin typeface="+mj-lt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37622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366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1614" y="0"/>
            <a:ext cx="9687208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en-US" sz="4000" b="1" dirty="0"/>
              <a:t>Evaluation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0989" y="2251075"/>
            <a:ext cx="67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41288" y="1493906"/>
            <a:ext cx="9002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     Leadership Styles Mentor Projects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9129"/>
              </p:ext>
            </p:extLst>
          </p:nvPr>
        </p:nvGraphicFramePr>
        <p:xfrm>
          <a:off x="206602" y="2346923"/>
          <a:ext cx="8796109" cy="4177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0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5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9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Visionair leaderschip (inspirational)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Participative leaderschip (involving people</a:t>
                      </a:r>
                      <a:r>
                        <a:rPr lang="nl-NL" sz="1800" baseline="0" dirty="0">
                          <a:effectLst/>
                        </a:rPr>
                        <a:t> in the organization)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Social leaderschip (taking care of the</a:t>
                      </a:r>
                      <a:r>
                        <a:rPr lang="nl-NL" sz="1800" baseline="0" dirty="0">
                          <a:effectLst/>
                        </a:rPr>
                        <a:t> volunteers)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Task effective leaderschip (project leader central figure)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8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Number</a:t>
                      </a:r>
                      <a:r>
                        <a:rPr lang="nl-NL" sz="1800" dirty="0">
                          <a:effectLst/>
                        </a:rPr>
                        <a:t> of </a:t>
                      </a:r>
                      <a:r>
                        <a:rPr lang="nl-NL" sz="1800" dirty="0" err="1">
                          <a:effectLst/>
                        </a:rPr>
                        <a:t>successful</a:t>
                      </a:r>
                      <a:r>
                        <a:rPr lang="nl-NL" sz="1800" dirty="0">
                          <a:effectLst/>
                        </a:rPr>
                        <a:t> matches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2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Number</a:t>
                      </a:r>
                      <a:r>
                        <a:rPr lang="nl-NL" sz="1800" dirty="0">
                          <a:effectLst/>
                        </a:rPr>
                        <a:t> of mentors </a:t>
                      </a:r>
                      <a:r>
                        <a:rPr lang="nl-NL" sz="1800" dirty="0" err="1">
                          <a:effectLst/>
                        </a:rPr>
                        <a:t>that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again</a:t>
                      </a:r>
                      <a:r>
                        <a:rPr lang="nl-NL" sz="1800" dirty="0">
                          <a:effectLst/>
                        </a:rPr>
                        <a:t> wants </a:t>
                      </a:r>
                      <a:r>
                        <a:rPr lang="nl-NL" sz="1800" dirty="0" err="1">
                          <a:effectLst/>
                        </a:rPr>
                        <a:t>to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become</a:t>
                      </a:r>
                      <a:r>
                        <a:rPr lang="nl-NL" sz="1800" dirty="0">
                          <a:effectLst/>
                        </a:rPr>
                        <a:t> a mentor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Number of mentors that take</a:t>
                      </a:r>
                      <a:r>
                        <a:rPr lang="nl-NL" sz="1800" baseline="0" dirty="0">
                          <a:effectLst/>
                        </a:rPr>
                        <a:t> other responsibiities in the project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77645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440666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Leadership Styles Mentor Projects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440666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451768" y="58758"/>
            <a:ext cx="9687208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Royal Orange Foundation</a:t>
            </a:r>
          </a:p>
          <a:p>
            <a:r>
              <a:rPr lang="en-US" sz="4000" b="1" dirty="0"/>
              <a:t>Evaluation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0989" y="2251075"/>
            <a:ext cx="67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198388"/>
              </p:ext>
            </p:extLst>
          </p:nvPr>
        </p:nvGraphicFramePr>
        <p:xfrm>
          <a:off x="115910" y="2416629"/>
          <a:ext cx="8886802" cy="3827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6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Visionair leaderschip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Participative</a:t>
                      </a:r>
                      <a:r>
                        <a:rPr lang="nl-NL" sz="1800" dirty="0">
                          <a:effectLst/>
                        </a:rPr>
                        <a:t> leaderschip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Social</a:t>
                      </a:r>
                      <a:r>
                        <a:rPr lang="nl-NL" sz="1800" dirty="0">
                          <a:effectLst/>
                        </a:rPr>
                        <a:t> leaderschip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Task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effective</a:t>
                      </a:r>
                      <a:r>
                        <a:rPr lang="nl-NL" sz="1800" dirty="0">
                          <a:effectLst/>
                        </a:rPr>
                        <a:t> leaderschip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Recruiting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mentees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and</a:t>
                      </a:r>
                      <a:r>
                        <a:rPr lang="nl-NL" sz="1800" dirty="0">
                          <a:effectLst/>
                        </a:rPr>
                        <a:t> mentors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Financial </a:t>
                      </a:r>
                      <a:r>
                        <a:rPr lang="nl-NL" sz="1800" dirty="0" err="1">
                          <a:effectLst/>
                        </a:rPr>
                        <a:t>Contribution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Financial </a:t>
                      </a:r>
                      <a:r>
                        <a:rPr lang="nl-NL" sz="1800" dirty="0" err="1">
                          <a:effectLst/>
                        </a:rPr>
                        <a:t>Contribution</a:t>
                      </a:r>
                      <a:r>
                        <a:rPr lang="nl-NL" sz="1800" dirty="0">
                          <a:effectLst/>
                        </a:rPr>
                        <a:t>: </a:t>
                      </a:r>
                      <a:r>
                        <a:rPr lang="nl-NL" sz="1800" dirty="0" err="1">
                          <a:effectLst/>
                        </a:rPr>
                        <a:t>Future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X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 err="1">
                          <a:effectLst/>
                        </a:rPr>
                        <a:t>Added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value</a:t>
                      </a:r>
                      <a:r>
                        <a:rPr lang="nl-NL" sz="1800" dirty="0">
                          <a:effectLst/>
                        </a:rPr>
                        <a:t> project </a:t>
                      </a:r>
                      <a:r>
                        <a:rPr lang="nl-NL" sz="1800" dirty="0" err="1">
                          <a:effectLst/>
                        </a:rPr>
                        <a:t>by</a:t>
                      </a:r>
                      <a:r>
                        <a:rPr lang="nl-NL" sz="1800" dirty="0">
                          <a:effectLst/>
                        </a:rPr>
                        <a:t> </a:t>
                      </a:r>
                      <a:r>
                        <a:rPr lang="nl-NL" sz="1800" dirty="0" err="1">
                          <a:effectLst/>
                        </a:rPr>
                        <a:t>external</a:t>
                      </a:r>
                      <a:r>
                        <a:rPr lang="nl-NL" sz="1800" dirty="0">
                          <a:effectLst/>
                        </a:rPr>
                        <a:t> partners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err="1">
                          <a:effectLst/>
                          <a:latin typeface="Times New Roman"/>
                          <a:ea typeface="SimSun"/>
                        </a:rPr>
                        <a:t>Institutionalisation</a:t>
                      </a:r>
                      <a:r>
                        <a:rPr lang="en-US" sz="1800" dirty="0">
                          <a:effectLst/>
                          <a:latin typeface="Times New Roman"/>
                          <a:ea typeface="SimSun"/>
                        </a:rPr>
                        <a:t> project in partner</a:t>
                      </a:r>
                      <a:r>
                        <a:rPr lang="en-US" sz="1800" baseline="0" dirty="0">
                          <a:effectLst/>
                          <a:latin typeface="Times New Roman"/>
                          <a:ea typeface="SimSun"/>
                        </a:rPr>
                        <a:t> </a:t>
                      </a:r>
                      <a:r>
                        <a:rPr lang="en-US" sz="1800" baseline="0" dirty="0" err="1">
                          <a:effectLst/>
                          <a:latin typeface="Times New Roman"/>
                          <a:ea typeface="SimSun"/>
                        </a:rPr>
                        <a:t>organisations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SimSun"/>
                        </a:rPr>
                        <a:t>Support</a:t>
                      </a:r>
                      <a:r>
                        <a:rPr lang="en-US" sz="1800" baseline="0" dirty="0">
                          <a:effectLst/>
                          <a:latin typeface="Times New Roman"/>
                          <a:ea typeface="SimSun"/>
                        </a:rPr>
                        <a:t> project by external partners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X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9979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0" y="114242"/>
            <a:ext cx="91440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4000" b="1" dirty="0" err="1"/>
              <a:t>Pioneers</a:t>
            </a:r>
            <a:r>
              <a:rPr lang="nl-NL" sz="4000" b="1" dirty="0"/>
              <a:t> of Mentoring in the Netherlands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8947" y="1396401"/>
            <a:ext cx="89461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nl-NL" sz="3200" dirty="0" err="1"/>
              <a:t>Turkish</a:t>
            </a:r>
            <a:r>
              <a:rPr lang="nl-NL" sz="3200" dirty="0"/>
              <a:t> and Moroccan students organizations.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200" dirty="0"/>
              <a:t>Homework classes for children in primary and lower secondary school.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200" dirty="0"/>
              <a:t>Parents were unable </a:t>
            </a:r>
            <a:r>
              <a:rPr lang="nl-NL" sz="3200" dirty="0" err="1"/>
              <a:t>to</a:t>
            </a:r>
            <a:r>
              <a:rPr lang="nl-NL" sz="3200" dirty="0"/>
              <a:t> help </a:t>
            </a:r>
            <a:r>
              <a:rPr lang="nl-NL" sz="3200" dirty="0" err="1"/>
              <a:t>and</a:t>
            </a:r>
            <a:r>
              <a:rPr lang="nl-NL" sz="3200" dirty="0"/>
              <a:t> </a:t>
            </a:r>
            <a:r>
              <a:rPr lang="nl-NL" sz="3200" dirty="0" err="1"/>
              <a:t>advise</a:t>
            </a:r>
            <a:r>
              <a:rPr lang="nl-NL" sz="3200" dirty="0"/>
              <a:t> on school </a:t>
            </a:r>
            <a:r>
              <a:rPr lang="nl-NL" sz="3200" dirty="0" err="1"/>
              <a:t>matters</a:t>
            </a:r>
            <a:r>
              <a:rPr lang="nl-NL" sz="3200" dirty="0"/>
              <a:t>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200" dirty="0"/>
              <a:t>SOEBA </a:t>
            </a:r>
            <a:r>
              <a:rPr lang="nl-NL" sz="3200" dirty="0" err="1"/>
              <a:t>homework</a:t>
            </a:r>
            <a:r>
              <a:rPr lang="nl-NL" sz="3200" dirty="0"/>
              <a:t> project.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200" dirty="0"/>
              <a:t>My </a:t>
            </a:r>
            <a:r>
              <a:rPr lang="nl-NL" sz="3200" dirty="0" err="1"/>
              <a:t>own</a:t>
            </a:r>
            <a:r>
              <a:rPr lang="nl-NL" sz="3200" dirty="0"/>
              <a:t> PhD research </a:t>
            </a:r>
            <a:r>
              <a:rPr lang="nl-NL" sz="3200" dirty="0" err="1"/>
              <a:t>which</a:t>
            </a:r>
            <a:r>
              <a:rPr lang="nl-NL" sz="3200" dirty="0"/>
              <a:t> </a:t>
            </a:r>
            <a:r>
              <a:rPr lang="nl-NL" sz="3200" dirty="0" err="1"/>
              <a:t>brought</a:t>
            </a:r>
            <a:r>
              <a:rPr lang="nl-NL" sz="3200" dirty="0"/>
              <a:t> out </a:t>
            </a:r>
            <a:r>
              <a:rPr lang="nl-NL" sz="3200" dirty="0" err="1"/>
              <a:t>the</a:t>
            </a:r>
            <a:r>
              <a:rPr lang="nl-NL" sz="3200" dirty="0"/>
              <a:t> </a:t>
            </a:r>
            <a:r>
              <a:rPr lang="nl-NL" sz="3200" dirty="0" err="1"/>
              <a:t>importance</a:t>
            </a:r>
            <a:r>
              <a:rPr lang="nl-NL" sz="3200" dirty="0"/>
              <a:t> of </a:t>
            </a:r>
            <a:r>
              <a:rPr lang="nl-NL" sz="3200" dirty="0" err="1"/>
              <a:t>older</a:t>
            </a:r>
            <a:r>
              <a:rPr lang="nl-NL" sz="3200" dirty="0"/>
              <a:t> </a:t>
            </a:r>
            <a:r>
              <a:rPr lang="nl-NL" sz="3200" dirty="0" err="1"/>
              <a:t>siblings</a:t>
            </a:r>
            <a:r>
              <a:rPr lang="nl-NL" sz="3200" dirty="0"/>
              <a:t>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200" dirty="0"/>
              <a:t>Report on </a:t>
            </a:r>
            <a:r>
              <a:rPr lang="nl-NL" sz="3200" dirty="0" err="1"/>
              <a:t>the</a:t>
            </a:r>
            <a:r>
              <a:rPr lang="nl-NL" sz="3200" dirty="0"/>
              <a:t> SOEBA </a:t>
            </a:r>
            <a:r>
              <a:rPr lang="nl-NL" sz="3200" dirty="0" err="1"/>
              <a:t>homework</a:t>
            </a:r>
            <a:r>
              <a:rPr lang="nl-NL" sz="3200" dirty="0"/>
              <a:t> project</a:t>
            </a:r>
          </a:p>
          <a:p>
            <a:pPr marL="685800" indent="-685800">
              <a:buFont typeface="Arial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1142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41403" y="272716"/>
            <a:ext cx="8649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New Largescale Mentor Program Op Zuid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674" y="1295677"/>
            <a:ext cx="85344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The aim is to establish a 1000 mentor-mentee connections.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the year 2015-2016 799 pupils received mentoring by a student mentor (Rotterdam University of Applied Science)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Aimed at Secondary Schools in the South district of Rotterdam.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All children in the participating classes get a mentor.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Mentoring is done in school with a teacher present. Both one on one mentoring and in small groups (3 or 4 children).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6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F0D32D1-7860-4D3D-85FC-DB64ED8312F0}"/>
              </a:ext>
            </a:extLst>
          </p:cNvPr>
          <p:cNvSpPr txBox="1"/>
          <p:nvPr/>
        </p:nvSpPr>
        <p:spPr>
          <a:xfrm>
            <a:off x="160256" y="402771"/>
            <a:ext cx="857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Results of the Mentoring Program Op Zuid</a:t>
            </a:r>
            <a:endParaRPr lang="x-none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156D6-FB7B-447A-BE48-C701AF7A199B}"/>
              </a:ext>
            </a:extLst>
          </p:cNvPr>
          <p:cNvSpPr txBox="1"/>
          <p:nvPr/>
        </p:nvSpPr>
        <p:spPr>
          <a:xfrm>
            <a:off x="0" y="1643743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general only small significant effects on school subjects scores.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Stronger effects when mentoring was one on 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Stronger effects when mentor was always present (student mentors do not always show up). </a:t>
            </a:r>
          </a:p>
          <a:p>
            <a:r>
              <a:rPr lang="en-US" sz="2800" dirty="0"/>
              <a:t> 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28006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EF3CC6-59D3-4AD0-9D83-074C08B5F073}"/>
              </a:ext>
            </a:extLst>
          </p:cNvPr>
          <p:cNvSpPr txBox="1"/>
          <p:nvPr/>
        </p:nvSpPr>
        <p:spPr>
          <a:xfrm>
            <a:off x="320512" y="283029"/>
            <a:ext cx="840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Satisfaction with Mentor Program Op Zuid</a:t>
            </a:r>
            <a:endParaRPr lang="x-none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F55D32-A7AB-4424-9F9E-A906E3937CB1}"/>
              </a:ext>
            </a:extLst>
          </p:cNvPr>
          <p:cNvSpPr txBox="1"/>
          <p:nvPr/>
        </p:nvSpPr>
        <p:spPr>
          <a:xfrm>
            <a:off x="0" y="1108075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Both teachers, </a:t>
            </a:r>
            <a:r>
              <a:rPr lang="en-US" sz="2800" dirty="0" err="1"/>
              <a:t>studentmentors</a:t>
            </a:r>
            <a:r>
              <a:rPr lang="en-US" sz="2800" dirty="0"/>
              <a:t> and mentees show a great deal of </a:t>
            </a:r>
            <a:r>
              <a:rPr lang="en-US" sz="2800" dirty="0" err="1"/>
              <a:t>statisfaction</a:t>
            </a:r>
            <a:r>
              <a:rPr lang="en-US" sz="2800" dirty="0"/>
              <a:t> with the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satisfaction is much bigger than the statistical results justify based on the evaluation.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This is true for many mentor programs: a lot of enthusiasm but it doesn’t results in very big study gains.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Why is this the case?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006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0" y="2727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New Mentor Programs for Refugee Children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422" y="1348921"/>
            <a:ext cx="898357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Sweden, Germany, The Netherlands and Austria most effected by the refugee crises of 2015-2016.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Many children have come to Europe that need to be included in education.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The biggest challenges are with children that came during secondary school age.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Second language learning and adaption to a new school program and environment.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Different approaches across countries to include them!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5221" y="385011"/>
            <a:ext cx="8325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Key Issue: Second Language Learning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357" y="1443841"/>
            <a:ext cx="898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In Germany and The Netherlands refugee children are put in separate classes for one or two years.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After these transition classes they are put in regular classes, usually without further second language support.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Most children end up in vocational classes irrespective of their capacities.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There are considerable problems integrating refugee children in secondary schools in Germany and The Netherlands!</a:t>
            </a:r>
          </a:p>
        </p:txBody>
      </p:sp>
    </p:spTree>
    <p:extLst>
      <p:ext uri="{BB962C8B-B14F-4D97-AF65-F5344CB8AC3E}">
        <p14:creationId xmlns:p14="http://schemas.microsoft.com/office/powerpoint/2010/main" val="28006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" y="208547"/>
            <a:ext cx="8630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Can Mentor Projects Potentially Help?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636295"/>
            <a:ext cx="89675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In the Mentor program Op Zuid in Rotterdam refugee children are now also receiving mentoring.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No large scale evaluation, but experiences are very positive based on comments of both the student mentors and refugee children.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Student and Peer mentoring (one to one) by native born students aimed at second language learning can help refugee children to learn the language more quickly.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Children benefit from one to one attention which they usually cannot get from the teacher.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82944" y="245097"/>
            <a:ext cx="4713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Summary</a:t>
            </a:r>
          </a:p>
        </p:txBody>
      </p:sp>
      <p:pic>
        <p:nvPicPr>
          <p:cNvPr id="5" name="Picture 12" descr="http://www.cs.vu.nl/~mhoogen/temp_images/VU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7" y="114242"/>
            <a:ext cx="15462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1974" y="1272093"/>
            <a:ext cx="901202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3200" dirty="0"/>
              <a:t>First mentor projects in the Netherlands aimed at children of immigrants and were started by Turkish and Moroccan student organizations.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/>
              <a:t>Professionalization of projects (Training, Methodology; Organization).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/>
              <a:t>Upscaling of mentor projects (broader target group; disadvantaged youth).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3200" dirty="0"/>
              <a:t>More large scale evaluation. Largely positive outcomes, but not very </a:t>
            </a:r>
            <a:r>
              <a:rPr lang="en-US" sz="3200"/>
              <a:t>big effects. </a:t>
            </a:r>
            <a:endParaRPr lang="en-US" sz="3200" dirty="0"/>
          </a:p>
          <a:p>
            <a:pPr marL="285750" indent="-285750">
              <a:buFont typeface="Arial" charset="0"/>
              <a:buChar char="•"/>
            </a:pPr>
            <a:r>
              <a:rPr lang="en-US" sz="3200" dirty="0"/>
              <a:t>New phase: refugee children as a new target group.   </a:t>
            </a:r>
          </a:p>
        </p:txBody>
      </p:sp>
    </p:spTree>
    <p:extLst>
      <p:ext uri="{BB962C8B-B14F-4D97-AF65-F5344CB8AC3E}">
        <p14:creationId xmlns:p14="http://schemas.microsoft.com/office/powerpoint/2010/main" val="23707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marL="0" indent="0" eaLnBrk="1" hangingPunct="1">
              <a:buNone/>
            </a:pPr>
            <a:endParaRPr lang="nl-NL" baseline="30000" dirty="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362578" y="4262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4000" b="1" dirty="0"/>
              <a:t>SOEBA Community Organisation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5002" y="1339409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nl-NL" sz="3600" dirty="0"/>
              <a:t>SOEBA </a:t>
            </a:r>
            <a:r>
              <a:rPr lang="nl-NL" sz="3600" dirty="0" err="1"/>
              <a:t>and</a:t>
            </a:r>
            <a:r>
              <a:rPr lang="nl-NL" sz="3600" dirty="0"/>
              <a:t> I </a:t>
            </a:r>
            <a:r>
              <a:rPr lang="nl-NL" sz="3600" dirty="0" err="1"/>
              <a:t>developed</a:t>
            </a:r>
            <a:r>
              <a:rPr lang="nl-NL" sz="3600" dirty="0"/>
              <a:t> </a:t>
            </a:r>
            <a:r>
              <a:rPr lang="nl-NL" sz="3600" dirty="0" err="1"/>
              <a:t>the</a:t>
            </a:r>
            <a:r>
              <a:rPr lang="nl-NL" sz="3600" dirty="0"/>
              <a:t> first mentor project in schools.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600" dirty="0" err="1"/>
              <a:t>Ministry</a:t>
            </a:r>
            <a:r>
              <a:rPr lang="nl-NL" sz="3600" dirty="0"/>
              <a:t> of </a:t>
            </a:r>
            <a:r>
              <a:rPr lang="nl-NL" sz="3600" dirty="0" err="1"/>
              <a:t>Education</a:t>
            </a:r>
            <a:r>
              <a:rPr lang="nl-NL" sz="3600" dirty="0"/>
              <a:t> </a:t>
            </a:r>
            <a:r>
              <a:rPr lang="nl-NL" sz="3600" dirty="0" err="1"/>
              <a:t>picks</a:t>
            </a:r>
            <a:r>
              <a:rPr lang="nl-NL" sz="3600" dirty="0"/>
              <a:t> up publicity </a:t>
            </a:r>
            <a:r>
              <a:rPr lang="nl-NL" sz="3600" dirty="0" err="1"/>
              <a:t>around</a:t>
            </a:r>
            <a:r>
              <a:rPr lang="nl-NL" sz="3600" dirty="0"/>
              <a:t> mentor project SOEBA.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600" dirty="0"/>
              <a:t>Development of a </a:t>
            </a:r>
            <a:r>
              <a:rPr lang="nl-NL" sz="3600" dirty="0" err="1"/>
              <a:t>national</a:t>
            </a:r>
            <a:r>
              <a:rPr lang="nl-NL" sz="3600" dirty="0"/>
              <a:t> mentor program </a:t>
            </a:r>
            <a:r>
              <a:rPr lang="nl-NL" sz="3600" dirty="0" err="1"/>
              <a:t>aimed</a:t>
            </a:r>
            <a:r>
              <a:rPr lang="nl-NL" sz="3600" dirty="0"/>
              <a:t> at </a:t>
            </a:r>
            <a:r>
              <a:rPr lang="nl-NL" sz="3600" dirty="0" err="1"/>
              <a:t>children</a:t>
            </a:r>
            <a:r>
              <a:rPr lang="nl-NL" sz="3600" dirty="0"/>
              <a:t> of </a:t>
            </a:r>
            <a:r>
              <a:rPr lang="nl-NL" sz="3600" dirty="0" err="1"/>
              <a:t>immigrants</a:t>
            </a:r>
            <a:r>
              <a:rPr lang="nl-NL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163631" y="10059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4000" b="1" dirty="0"/>
              <a:t>Developing a National Program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471" y="1250840"/>
            <a:ext cx="912352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charset="0"/>
              <a:buChar char="•"/>
            </a:pPr>
            <a:r>
              <a:rPr lang="nl-NL" sz="3600" dirty="0"/>
              <a:t>Evaluation report for the Ministry of Education on </a:t>
            </a:r>
            <a:r>
              <a:rPr lang="nl-NL" sz="3600" dirty="0" err="1"/>
              <a:t>four</a:t>
            </a:r>
            <a:r>
              <a:rPr lang="nl-NL" sz="3600" dirty="0"/>
              <a:t> pilot mentor projects.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600" dirty="0"/>
              <a:t>A lot of differences between projects: goals, methods and organizations </a:t>
            </a:r>
            <a:r>
              <a:rPr lang="nl-NL" sz="3600" dirty="0" err="1"/>
              <a:t>involved</a:t>
            </a:r>
            <a:r>
              <a:rPr lang="nl-NL" sz="3600" dirty="0"/>
              <a:t>.</a:t>
            </a:r>
          </a:p>
          <a:p>
            <a:pPr marL="685800" indent="-685800">
              <a:buFont typeface="Arial" charset="0"/>
              <a:buChar char="•"/>
            </a:pPr>
            <a:r>
              <a:rPr lang="nl-NL" sz="3600" u="sng" dirty="0"/>
              <a:t>Next step</a:t>
            </a:r>
            <a:r>
              <a:rPr lang="nl-NL" sz="3600" dirty="0"/>
              <a:t>: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develop</a:t>
            </a:r>
            <a:r>
              <a:rPr lang="nl-NL" sz="3600" dirty="0"/>
              <a:t> a professional </a:t>
            </a:r>
            <a:r>
              <a:rPr lang="nl-NL" sz="3600" dirty="0" err="1"/>
              <a:t>methodology</a:t>
            </a:r>
            <a:r>
              <a:rPr lang="nl-NL" sz="3600" dirty="0"/>
              <a:t> </a:t>
            </a:r>
            <a:r>
              <a:rPr lang="nl-NL" sz="3600" dirty="0" err="1"/>
              <a:t>and</a:t>
            </a:r>
            <a:r>
              <a:rPr lang="nl-NL" sz="3600" dirty="0"/>
              <a:t> </a:t>
            </a:r>
            <a:r>
              <a:rPr lang="nl-NL" sz="3600" dirty="0" err="1"/>
              <a:t>toolkit</a:t>
            </a:r>
            <a:r>
              <a:rPr lang="nl-NL" sz="3600" dirty="0"/>
              <a:t> </a:t>
            </a:r>
            <a:r>
              <a:rPr lang="nl-NL" sz="3600" dirty="0" err="1"/>
              <a:t>mentoring</a:t>
            </a:r>
            <a:r>
              <a:rPr lang="nl-NL" sz="3600" dirty="0"/>
              <a:t> </a:t>
            </a:r>
            <a:r>
              <a:rPr lang="nl-NL" sz="3600" dirty="0" err="1"/>
              <a:t>together</a:t>
            </a:r>
            <a:r>
              <a:rPr lang="nl-NL" sz="3600" dirty="0"/>
              <a:t> </a:t>
            </a:r>
            <a:r>
              <a:rPr lang="nl-NL" sz="3600" dirty="0" err="1"/>
              <a:t>with</a:t>
            </a:r>
            <a:r>
              <a:rPr lang="nl-NL" sz="3600" dirty="0"/>
              <a:t> commercial </a:t>
            </a:r>
            <a:r>
              <a:rPr lang="nl-NL" sz="3600" dirty="0" err="1"/>
              <a:t>educational</a:t>
            </a:r>
            <a:r>
              <a:rPr lang="nl-NL" sz="3600" dirty="0"/>
              <a:t> </a:t>
            </a:r>
            <a:r>
              <a:rPr lang="nl-NL" sz="3600" dirty="0" err="1"/>
              <a:t>buro</a:t>
            </a:r>
            <a:r>
              <a:rPr lang="nl-NL" sz="3600" dirty="0"/>
              <a:t> </a:t>
            </a:r>
            <a:r>
              <a:rPr lang="nl-NL" sz="3600" dirty="0" err="1"/>
              <a:t>Sardes</a:t>
            </a:r>
            <a:r>
              <a:rPr lang="nl-NL" sz="3600" dirty="0"/>
              <a:t>.    </a:t>
            </a:r>
          </a:p>
          <a:p>
            <a:pPr marL="685800" indent="-685800">
              <a:buFont typeface="Arial" charset="0"/>
              <a:buChar char="•"/>
            </a:pPr>
            <a:endParaRPr lang="nl-NL" sz="3600" dirty="0"/>
          </a:p>
          <a:p>
            <a:pPr marL="685800" indent="-685800">
              <a:buFont typeface="Arial" charset="0"/>
              <a:buChar char="•"/>
            </a:pPr>
            <a:endParaRPr lang="nl-NL" sz="3600" dirty="0"/>
          </a:p>
          <a:p>
            <a:r>
              <a:rPr lang="nl-NL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9743" y="1243594"/>
            <a:ext cx="8904514" cy="452596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nl-NL" sz="3600" u="sng" dirty="0" err="1"/>
              <a:t>Introduction</a:t>
            </a:r>
            <a:r>
              <a:rPr lang="nl-NL" sz="3600" u="sng" dirty="0"/>
              <a:t> </a:t>
            </a:r>
            <a:r>
              <a:rPr lang="nl-NL" sz="3600" u="sng" dirty="0" err="1"/>
              <a:t>phase</a:t>
            </a:r>
            <a:r>
              <a:rPr lang="nl-NL" sz="3600" u="sng" dirty="0"/>
              <a:t> </a:t>
            </a:r>
            <a:r>
              <a:rPr lang="nl-NL" sz="3600" dirty="0"/>
              <a:t>: matching </a:t>
            </a:r>
            <a:r>
              <a:rPr lang="nl-NL" sz="3600" dirty="0" err="1"/>
              <a:t>and</a:t>
            </a:r>
            <a:r>
              <a:rPr lang="nl-NL" sz="3600" dirty="0"/>
              <a:t> setting goals.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sz="3600" u="sng" dirty="0"/>
              <a:t>Practical </a:t>
            </a:r>
            <a:r>
              <a:rPr lang="nl-NL" sz="3600" u="sng" dirty="0" err="1"/>
              <a:t>phase</a:t>
            </a:r>
            <a:r>
              <a:rPr lang="nl-NL" sz="3600" u="sng" dirty="0"/>
              <a:t>:</a:t>
            </a:r>
            <a:r>
              <a:rPr lang="nl-NL" sz="3600" dirty="0"/>
              <a:t> </a:t>
            </a:r>
            <a:r>
              <a:rPr lang="nl-NL" sz="3600" dirty="0" err="1"/>
              <a:t>aimed</a:t>
            </a:r>
            <a:r>
              <a:rPr lang="nl-NL" sz="3600" dirty="0"/>
              <a:t> at </a:t>
            </a:r>
            <a:r>
              <a:rPr lang="nl-NL" sz="3600" dirty="0" err="1"/>
              <a:t>giving</a:t>
            </a:r>
            <a:r>
              <a:rPr lang="nl-NL" sz="3600" dirty="0"/>
              <a:t> pupil tools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study</a:t>
            </a:r>
            <a:r>
              <a:rPr lang="nl-NL" sz="3600" dirty="0"/>
              <a:t> more </a:t>
            </a:r>
            <a:r>
              <a:rPr lang="nl-NL" sz="3600" dirty="0" err="1"/>
              <a:t>effectively</a:t>
            </a:r>
            <a:r>
              <a:rPr lang="nl-NL" sz="3600" dirty="0"/>
              <a:t>: </a:t>
            </a:r>
            <a:r>
              <a:rPr lang="nl-NL" sz="3600" dirty="0" err="1"/>
              <a:t>learning</a:t>
            </a:r>
            <a:r>
              <a:rPr lang="nl-NL" sz="3600" dirty="0"/>
              <a:t>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learn</a:t>
            </a:r>
            <a:r>
              <a:rPr lang="nl-NL" sz="3600" dirty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sz="3600" u="sng" dirty="0"/>
              <a:t>In-</a:t>
            </a:r>
            <a:r>
              <a:rPr lang="nl-NL" sz="3600" u="sng" dirty="0" err="1"/>
              <a:t>depth</a:t>
            </a:r>
            <a:r>
              <a:rPr lang="nl-NL" sz="3600" u="sng" dirty="0"/>
              <a:t> </a:t>
            </a:r>
            <a:r>
              <a:rPr lang="nl-NL" sz="3600" u="sng" dirty="0" err="1"/>
              <a:t>phase</a:t>
            </a:r>
            <a:r>
              <a:rPr lang="nl-NL" sz="3600" u="sng" dirty="0"/>
              <a:t>:</a:t>
            </a:r>
            <a:r>
              <a:rPr lang="nl-NL" sz="3600" dirty="0"/>
              <a:t> building trust in </a:t>
            </a:r>
            <a:r>
              <a:rPr lang="nl-NL" sz="3600" dirty="0" err="1"/>
              <a:t>which</a:t>
            </a:r>
            <a:r>
              <a:rPr lang="nl-NL" sz="3600" dirty="0"/>
              <a:t> </a:t>
            </a:r>
            <a:r>
              <a:rPr lang="nl-NL" sz="3600" dirty="0" err="1"/>
              <a:t>emotional</a:t>
            </a:r>
            <a:r>
              <a:rPr lang="nl-NL" sz="3600" dirty="0"/>
              <a:t> support takes frontstage.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nl-NL" sz="3600" u="sng" dirty="0" err="1"/>
              <a:t>Closing</a:t>
            </a:r>
            <a:r>
              <a:rPr lang="nl-NL" sz="3600" u="sng" dirty="0"/>
              <a:t> </a:t>
            </a:r>
            <a:r>
              <a:rPr lang="nl-NL" sz="3600" u="sng" dirty="0" err="1"/>
              <a:t>phase</a:t>
            </a:r>
            <a:r>
              <a:rPr lang="nl-NL" sz="3600" u="sng" dirty="0"/>
              <a:t>:</a:t>
            </a:r>
            <a:r>
              <a:rPr lang="nl-NL" sz="3600" dirty="0"/>
              <a:t> in </a:t>
            </a:r>
            <a:r>
              <a:rPr lang="nl-NL" sz="3600" dirty="0" err="1"/>
              <a:t>which</a:t>
            </a:r>
            <a:r>
              <a:rPr lang="nl-NL" sz="3600" dirty="0"/>
              <a:t> mentor takes a step back </a:t>
            </a:r>
            <a:r>
              <a:rPr lang="nl-NL" sz="3600" dirty="0" err="1"/>
              <a:t>to</a:t>
            </a:r>
            <a:r>
              <a:rPr lang="nl-NL" sz="3600" dirty="0"/>
              <a:t> </a:t>
            </a:r>
            <a:r>
              <a:rPr lang="nl-NL" sz="3600" dirty="0" err="1"/>
              <a:t>see</a:t>
            </a:r>
            <a:r>
              <a:rPr lang="nl-NL" sz="3600" dirty="0"/>
              <a:t> </a:t>
            </a:r>
            <a:r>
              <a:rPr lang="nl-NL" sz="3600" dirty="0" err="1"/>
              <a:t>if</a:t>
            </a:r>
            <a:r>
              <a:rPr lang="nl-NL" sz="3600" dirty="0"/>
              <a:t> </a:t>
            </a:r>
            <a:r>
              <a:rPr lang="nl-NL" sz="3600" dirty="0" err="1"/>
              <a:t>mentee</a:t>
            </a:r>
            <a:r>
              <a:rPr lang="nl-NL" sz="3600" dirty="0"/>
              <a:t> </a:t>
            </a:r>
            <a:r>
              <a:rPr lang="nl-NL" sz="3600" dirty="0" err="1"/>
              <a:t>can</a:t>
            </a:r>
            <a:r>
              <a:rPr lang="nl-NL" sz="3600" dirty="0"/>
              <a:t> do </a:t>
            </a:r>
            <a:r>
              <a:rPr lang="nl-NL" sz="3600" dirty="0" err="1"/>
              <a:t>it</a:t>
            </a:r>
            <a:r>
              <a:rPr lang="nl-NL" sz="3600" dirty="0"/>
              <a:t> on his </a:t>
            </a:r>
            <a:r>
              <a:rPr lang="nl-NL" sz="3600" dirty="0" err="1"/>
              <a:t>own</a:t>
            </a:r>
            <a:r>
              <a:rPr lang="nl-NL" sz="3600" dirty="0"/>
              <a:t>.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1" y="4262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-1" y="100594"/>
            <a:ext cx="9024258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4000" b="1" dirty="0" err="1"/>
              <a:t>Four</a:t>
            </a:r>
            <a:r>
              <a:rPr lang="nl-NL" sz="4000" b="1" dirty="0"/>
              <a:t> </a:t>
            </a:r>
            <a:r>
              <a:rPr lang="nl-NL" sz="4000" b="1" dirty="0" err="1"/>
              <a:t>Phase</a:t>
            </a:r>
            <a:r>
              <a:rPr lang="nl-NL" sz="4000" b="1" dirty="0"/>
              <a:t> Mentor Methodology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2" y="42626"/>
            <a:ext cx="9143999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l-NL" sz="4000" b="1" dirty="0"/>
              <a:t>Knowledge Centre </a:t>
            </a:r>
            <a:r>
              <a:rPr lang="nl-NL" sz="4000" b="1" dirty="0" err="1"/>
              <a:t>Mentoring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6603" y="1123971"/>
            <a:ext cx="8570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Support New Projects (Toolkit)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Handbook Mentoring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Development of Training Mentors </a:t>
            </a:r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1080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2" y="42626"/>
            <a:ext cx="9144001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Explosion of Mentor Projects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414" y="1268787"/>
            <a:ext cx="9144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Start of many new mentor projects: Immigrant organizations, welfare organizations, school institutions, semi professional organizations.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No longer a focus on immigrant youth specifically.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Many projects stop after a few years!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Projects not well embedded into school organizations, funding stops and results varied or were unclear.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/>
          </a:p>
          <a:p>
            <a:pPr marL="571500" indent="-571500">
              <a:buFont typeface="Arial" charset="0"/>
              <a:buChar char="•"/>
            </a:pPr>
            <a:endParaRPr lang="en-US" sz="3600" dirty="0"/>
          </a:p>
          <a:p>
            <a:r>
              <a:rPr lang="en-US" sz="3600" dirty="0"/>
              <a:t> 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>
            <a:cxnSpLocks/>
          </p:cNvCxnSpPr>
          <p:nvPr/>
        </p:nvCxnSpPr>
        <p:spPr>
          <a:xfrm>
            <a:off x="0" y="1565275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1" y="42626"/>
            <a:ext cx="9144000" cy="773804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New Phase: Upscaling and further Professionalization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469" y="1706288"/>
            <a:ext cx="889353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n-US" sz="3600" dirty="0"/>
              <a:t>Royal Orange Foundation invests 3 million Euro’s for a five year period in a national mentor program.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Twenty five mentor projects are launched in 25 cities. 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A wide variety of partners and target groups.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Scientific evaluation of the program.</a:t>
            </a:r>
          </a:p>
          <a:p>
            <a:pPr marL="571500" indent="-571500">
              <a:buFont typeface="Arial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31268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457200" y="1724001"/>
            <a:ext cx="8229600" cy="4525962"/>
          </a:xfrm>
        </p:spPr>
        <p:txBody>
          <a:bodyPr/>
          <a:lstStyle/>
          <a:p>
            <a:pPr eaLnBrk="1" hangingPunct="1"/>
            <a:endParaRPr lang="nl-NL" baseline="30000">
              <a:latin typeface="Helvetica" pitchFamily="34" charset="0"/>
              <a:cs typeface="Helvetica" pitchFamily="34" charset="0"/>
            </a:endParaRPr>
          </a:p>
          <a:p>
            <a:pPr eaLnBrk="1" hangingPunct="1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0" y="1325789"/>
            <a:ext cx="9144000" cy="0"/>
          </a:xfrm>
          <a:prstGeom prst="line">
            <a:avLst/>
          </a:prstGeom>
          <a:ln w="57150" cmpd="sng">
            <a:solidFill>
              <a:srgbClr val="ED004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6"/>
          <p:cNvSpPr txBox="1">
            <a:spLocks/>
          </p:cNvSpPr>
          <p:nvPr/>
        </p:nvSpPr>
        <p:spPr>
          <a:xfrm>
            <a:off x="-354844" y="-115946"/>
            <a:ext cx="9498843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b="1" dirty="0"/>
              <a:t>National Mentor Program Royal Orange Foundation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95003" y="1721498"/>
            <a:ext cx="90027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nl-NL" sz="3600" dirty="0"/>
              <a:t>Commercial </a:t>
            </a:r>
            <a:r>
              <a:rPr lang="nl-NL" sz="3600" dirty="0" err="1"/>
              <a:t>Buro’s</a:t>
            </a:r>
            <a:r>
              <a:rPr lang="nl-NL" sz="3600" dirty="0"/>
              <a:t> </a:t>
            </a:r>
            <a:r>
              <a:rPr lang="nl-NL" sz="3600" dirty="0" err="1"/>
              <a:t>Sardes</a:t>
            </a:r>
            <a:r>
              <a:rPr lang="nl-NL" sz="3600" dirty="0"/>
              <a:t> and Radar work as consultants: Training of project leaders, training of the mentors, </a:t>
            </a:r>
            <a:r>
              <a:rPr lang="nl-NL" sz="3600" dirty="0" err="1"/>
              <a:t>intervision</a:t>
            </a:r>
            <a:r>
              <a:rPr lang="nl-NL" sz="3600" dirty="0"/>
              <a:t> etc..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Large scale evaluation of outcomes.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dirty="0"/>
              <a:t>Evaluation of mentor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1848524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18192</TotalTime>
  <Words>1356</Words>
  <Application>Microsoft Office PowerPoint</Application>
  <PresentationFormat>On-screen Show (4:3)</PresentationFormat>
  <Paragraphs>293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SimSun</vt:lpstr>
      <vt:lpstr>Arial</vt:lpstr>
      <vt:lpstr>Calibri</vt:lpstr>
      <vt:lpstr>Helvetica</vt:lpstr>
      <vt:lpstr>Times New Roman</vt:lpstr>
      <vt:lpstr>Office-thema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grafisch ontwerp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Annelies Vlasblom</dc:creator>
  <cp:lastModifiedBy>m.r.j.crul@gmail.com</cp:lastModifiedBy>
  <cp:revision>202</cp:revision>
  <dcterms:created xsi:type="dcterms:W3CDTF">2013-01-09T14:03:16Z</dcterms:created>
  <dcterms:modified xsi:type="dcterms:W3CDTF">2018-03-15T10:17:49Z</dcterms:modified>
</cp:coreProperties>
</file>